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30"/>
  </p:notesMasterIdLst>
  <p:sldIdLst>
    <p:sldId id="256" r:id="rId2"/>
    <p:sldId id="273" r:id="rId3"/>
    <p:sldId id="322" r:id="rId4"/>
    <p:sldId id="276" r:id="rId5"/>
    <p:sldId id="309" r:id="rId6"/>
    <p:sldId id="300" r:id="rId7"/>
    <p:sldId id="267" r:id="rId8"/>
    <p:sldId id="262" r:id="rId9"/>
    <p:sldId id="302" r:id="rId10"/>
    <p:sldId id="263" r:id="rId11"/>
    <p:sldId id="304" r:id="rId12"/>
    <p:sldId id="303" r:id="rId13"/>
    <p:sldId id="305" r:id="rId14"/>
    <p:sldId id="306" r:id="rId15"/>
    <p:sldId id="266" r:id="rId16"/>
    <p:sldId id="307" r:id="rId17"/>
    <p:sldId id="301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1" r:id="rId29"/>
  </p:sldIdLst>
  <p:sldSz cx="9144000" cy="5143500" type="screen16x9"/>
  <p:notesSz cx="6858000" cy="9144000"/>
  <p:embeddedFontLst>
    <p:embeddedFont>
      <p:font typeface="Aptos Black" panose="020B0004020202020204" pitchFamily="34" charset="0"/>
      <p:bold r:id="rId31"/>
      <p:boldItalic r:id="rId32"/>
    </p:embeddedFont>
    <p:embeddedFont>
      <p:font typeface="Bebas Neue" panose="020B0606020202050201" pitchFamily="34" charset="0"/>
      <p:regular r:id="rId33"/>
    </p:embeddedFont>
    <p:embeddedFont>
      <p:font typeface="Karla" pitchFamily="2" charset="0"/>
      <p:regular r:id="rId34"/>
      <p:bold r:id="rId35"/>
      <p:italic r:id="rId36"/>
      <p:boldItalic r:id="rId37"/>
    </p:embeddedFont>
    <p:embeddedFont>
      <p:font typeface="Lucida Calligraphy" panose="03010101010101010101" pitchFamily="66" charset="0"/>
      <p:regular r:id="rId38"/>
    </p:embeddedFont>
    <p:embeddedFont>
      <p:font typeface="Rubik Black" panose="020B0604020202020204" charset="-79"/>
      <p:bold r:id="rId39"/>
      <p:boldItalic r:id="rId40"/>
    </p:embeddedFont>
    <p:embeddedFont>
      <p:font typeface="Stencil" panose="040409050D0802020404" pitchFamily="82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0F93B6D-DC0B-4062-A00B-FD13EED9FADD}">
  <a:tblStyle styleId="{A0F93B6D-DC0B-4062-A00B-FD13EED9FA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0F7D21E-037A-4E5F-A24D-BA1FCEF53B6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cchiano, Julia" userId="0c9b0e10-ab37-4b28-ad33-7ca8f3ed8c8d" providerId="ADAL" clId="{7CD0C0C3-02A7-4884-81A5-20ED4D6F6768}"/>
    <pc:docChg chg="delSld">
      <pc:chgData name="Vacchiano, Julia" userId="0c9b0e10-ab37-4b28-ad33-7ca8f3ed8c8d" providerId="ADAL" clId="{7CD0C0C3-02A7-4884-81A5-20ED4D6F6768}" dt="2026-03-03T15:03:36.310" v="0" actId="47"/>
      <pc:docMkLst>
        <pc:docMk/>
      </pc:docMkLst>
      <pc:sldChg chg="del">
        <pc:chgData name="Vacchiano, Julia" userId="0c9b0e10-ab37-4b28-ad33-7ca8f3ed8c8d" providerId="ADAL" clId="{7CD0C0C3-02A7-4884-81A5-20ED4D6F6768}" dt="2026-03-03T15:03:36.310" v="0" actId="47"/>
        <pc:sldMkLst>
          <pc:docMk/>
          <pc:sldMk cId="641450642" sldId="30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4d2792e9d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14d2792e9d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1125d80b41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1125d80b419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>
          <a:extLst>
            <a:ext uri="{FF2B5EF4-FFF2-40B4-BE49-F238E27FC236}">
              <a16:creationId xmlns:a16="http://schemas.microsoft.com/office/drawing/2014/main" id="{288E7B7E-1F2E-7DAC-6C6F-A1BA12054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1125d80b419_0_776:notes">
            <a:extLst>
              <a:ext uri="{FF2B5EF4-FFF2-40B4-BE49-F238E27FC236}">
                <a16:creationId xmlns:a16="http://schemas.microsoft.com/office/drawing/2014/main" id="{AB7CAD90-9634-0DD6-3AC9-58B9830571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1125d80b419_0_776:notes">
            <a:extLst>
              <a:ext uri="{FF2B5EF4-FFF2-40B4-BE49-F238E27FC236}">
                <a16:creationId xmlns:a16="http://schemas.microsoft.com/office/drawing/2014/main" id="{483B20BD-9F8B-64BF-B52A-7AB51098EB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3220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>
          <a:extLst>
            <a:ext uri="{FF2B5EF4-FFF2-40B4-BE49-F238E27FC236}">
              <a16:creationId xmlns:a16="http://schemas.microsoft.com/office/drawing/2014/main" id="{37794981-E1FB-562F-053A-B38CD2216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1125d80b419_0_776:notes">
            <a:extLst>
              <a:ext uri="{FF2B5EF4-FFF2-40B4-BE49-F238E27FC236}">
                <a16:creationId xmlns:a16="http://schemas.microsoft.com/office/drawing/2014/main" id="{23EAC2FE-A1DC-9C39-BCB2-37334D73F3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1125d80b419_0_776:notes">
            <a:extLst>
              <a:ext uri="{FF2B5EF4-FFF2-40B4-BE49-F238E27FC236}">
                <a16:creationId xmlns:a16="http://schemas.microsoft.com/office/drawing/2014/main" id="{64E428E6-42B6-C778-FAF4-131A9D92A2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7497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>
          <a:extLst>
            <a:ext uri="{FF2B5EF4-FFF2-40B4-BE49-F238E27FC236}">
              <a16:creationId xmlns:a16="http://schemas.microsoft.com/office/drawing/2014/main" id="{41C679AF-ECBB-8803-DEC7-72B2B6134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1125d80b419_0_60:notes">
            <a:extLst>
              <a:ext uri="{FF2B5EF4-FFF2-40B4-BE49-F238E27FC236}">
                <a16:creationId xmlns:a16="http://schemas.microsoft.com/office/drawing/2014/main" id="{E73E517A-E399-AD20-3A8E-EC1F6B1973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1125d80b419_0_60:notes">
            <a:extLst>
              <a:ext uri="{FF2B5EF4-FFF2-40B4-BE49-F238E27FC236}">
                <a16:creationId xmlns:a16="http://schemas.microsoft.com/office/drawing/2014/main" id="{1B9CC443-52B7-DC69-46FB-7FB4C3EE5F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0543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>
          <a:extLst>
            <a:ext uri="{FF2B5EF4-FFF2-40B4-BE49-F238E27FC236}">
              <a16:creationId xmlns:a16="http://schemas.microsoft.com/office/drawing/2014/main" id="{187F0FC0-1A8F-353B-82FE-386E3373F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1125d80b419_0_776:notes">
            <a:extLst>
              <a:ext uri="{FF2B5EF4-FFF2-40B4-BE49-F238E27FC236}">
                <a16:creationId xmlns:a16="http://schemas.microsoft.com/office/drawing/2014/main" id="{3E19D9E6-A705-B655-645E-8A91D7ADC1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1125d80b419_0_776:notes">
            <a:extLst>
              <a:ext uri="{FF2B5EF4-FFF2-40B4-BE49-F238E27FC236}">
                <a16:creationId xmlns:a16="http://schemas.microsoft.com/office/drawing/2014/main" id="{B0B69FC8-4E17-EDB3-3E59-E7FCF5DF2B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6306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1125d80b41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1125d80b41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>
          <a:extLst>
            <a:ext uri="{FF2B5EF4-FFF2-40B4-BE49-F238E27FC236}">
              <a16:creationId xmlns:a16="http://schemas.microsoft.com/office/drawing/2014/main" id="{88764228-089B-49F2-86B4-0D5EAC31E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1125d80b419_0_60:notes">
            <a:extLst>
              <a:ext uri="{FF2B5EF4-FFF2-40B4-BE49-F238E27FC236}">
                <a16:creationId xmlns:a16="http://schemas.microsoft.com/office/drawing/2014/main" id="{FF5481AF-A6AA-1BE6-FB12-2D77F0D6D8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1125d80b419_0_60:notes">
            <a:extLst>
              <a:ext uri="{FF2B5EF4-FFF2-40B4-BE49-F238E27FC236}">
                <a16:creationId xmlns:a16="http://schemas.microsoft.com/office/drawing/2014/main" id="{A929CE0C-8B3B-E2F4-0B18-77AE57337C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2151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>
          <a:extLst>
            <a:ext uri="{FF2B5EF4-FFF2-40B4-BE49-F238E27FC236}">
              <a16:creationId xmlns:a16="http://schemas.microsoft.com/office/drawing/2014/main" id="{A8012C90-BDAD-2F7E-8AD2-862AE1BC0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0fb8bc67f7_0_6:notes">
            <a:extLst>
              <a:ext uri="{FF2B5EF4-FFF2-40B4-BE49-F238E27FC236}">
                <a16:creationId xmlns:a16="http://schemas.microsoft.com/office/drawing/2014/main" id="{1C99FE8F-7208-0A71-700D-C97849A826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10fb8bc67f7_0_6:notes">
            <a:extLst>
              <a:ext uri="{FF2B5EF4-FFF2-40B4-BE49-F238E27FC236}">
                <a16:creationId xmlns:a16="http://schemas.microsoft.com/office/drawing/2014/main" id="{895B579C-64A8-84BA-1CCC-0D590CD586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4580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>
          <a:extLst>
            <a:ext uri="{FF2B5EF4-FFF2-40B4-BE49-F238E27FC236}">
              <a16:creationId xmlns:a16="http://schemas.microsoft.com/office/drawing/2014/main" id="{BAE8ADE8-7FD5-E81B-BF58-EC1B0EAC6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1125d80b419_0_776:notes">
            <a:extLst>
              <a:ext uri="{FF2B5EF4-FFF2-40B4-BE49-F238E27FC236}">
                <a16:creationId xmlns:a16="http://schemas.microsoft.com/office/drawing/2014/main" id="{4A2259F2-6C5D-C28D-BB20-4D77FC075A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1125d80b419_0_776:notes">
            <a:extLst>
              <a:ext uri="{FF2B5EF4-FFF2-40B4-BE49-F238E27FC236}">
                <a16:creationId xmlns:a16="http://schemas.microsoft.com/office/drawing/2014/main" id="{7884B752-97B4-F6A8-46D5-9A72BFCF08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28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>
          <a:extLst>
            <a:ext uri="{FF2B5EF4-FFF2-40B4-BE49-F238E27FC236}">
              <a16:creationId xmlns:a16="http://schemas.microsoft.com/office/drawing/2014/main" id="{49BC8D3D-A9D9-F6E1-4615-A0CE438D8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1125d80b419_0_776:notes">
            <a:extLst>
              <a:ext uri="{FF2B5EF4-FFF2-40B4-BE49-F238E27FC236}">
                <a16:creationId xmlns:a16="http://schemas.microsoft.com/office/drawing/2014/main" id="{67F71813-B21E-928F-A3B7-0A397D194C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1125d80b419_0_776:notes">
            <a:extLst>
              <a:ext uri="{FF2B5EF4-FFF2-40B4-BE49-F238E27FC236}">
                <a16:creationId xmlns:a16="http://schemas.microsoft.com/office/drawing/2014/main" id="{006F3370-EF07-E330-1B1D-302FB4CC23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0939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g2141805fb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0" name="Google Shape;1010;g2141805fb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>
          <a:extLst>
            <a:ext uri="{FF2B5EF4-FFF2-40B4-BE49-F238E27FC236}">
              <a16:creationId xmlns:a16="http://schemas.microsoft.com/office/drawing/2014/main" id="{B9943EA2-0887-08C2-EC05-1052613F1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1125d80b419_0_776:notes">
            <a:extLst>
              <a:ext uri="{FF2B5EF4-FFF2-40B4-BE49-F238E27FC236}">
                <a16:creationId xmlns:a16="http://schemas.microsoft.com/office/drawing/2014/main" id="{5F312563-4A79-3D05-ED37-99E7A4A4CC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1125d80b419_0_776:notes">
            <a:extLst>
              <a:ext uri="{FF2B5EF4-FFF2-40B4-BE49-F238E27FC236}">
                <a16:creationId xmlns:a16="http://schemas.microsoft.com/office/drawing/2014/main" id="{C7498F14-A2AB-6E28-279D-4221550688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33347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>
          <a:extLst>
            <a:ext uri="{FF2B5EF4-FFF2-40B4-BE49-F238E27FC236}">
              <a16:creationId xmlns:a16="http://schemas.microsoft.com/office/drawing/2014/main" id="{3EEEAF2D-85A5-AC72-34FB-6FD6A2F33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1125d80b419_0_60:notes">
            <a:extLst>
              <a:ext uri="{FF2B5EF4-FFF2-40B4-BE49-F238E27FC236}">
                <a16:creationId xmlns:a16="http://schemas.microsoft.com/office/drawing/2014/main" id="{C37A09EB-A9EA-715F-FE76-CFDB44345E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1125d80b419_0_60:notes">
            <a:extLst>
              <a:ext uri="{FF2B5EF4-FFF2-40B4-BE49-F238E27FC236}">
                <a16:creationId xmlns:a16="http://schemas.microsoft.com/office/drawing/2014/main" id="{985BC553-9E40-9614-6639-47D3CAE89C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97095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>
          <a:extLst>
            <a:ext uri="{FF2B5EF4-FFF2-40B4-BE49-F238E27FC236}">
              <a16:creationId xmlns:a16="http://schemas.microsoft.com/office/drawing/2014/main" id="{E16A9F3B-3019-2DA2-B854-DC9361EBC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1125d80b419_0_776:notes">
            <a:extLst>
              <a:ext uri="{FF2B5EF4-FFF2-40B4-BE49-F238E27FC236}">
                <a16:creationId xmlns:a16="http://schemas.microsoft.com/office/drawing/2014/main" id="{806D5CC8-B4DF-1431-898E-024D1B7317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1125d80b419_0_776:notes">
            <a:extLst>
              <a:ext uri="{FF2B5EF4-FFF2-40B4-BE49-F238E27FC236}">
                <a16:creationId xmlns:a16="http://schemas.microsoft.com/office/drawing/2014/main" id="{7BA9584A-B0C2-94D2-F9AE-F6F2CF4049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50068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>
          <a:extLst>
            <a:ext uri="{FF2B5EF4-FFF2-40B4-BE49-F238E27FC236}">
              <a16:creationId xmlns:a16="http://schemas.microsoft.com/office/drawing/2014/main" id="{3D399447-5E10-D564-B5CD-3C58B07F5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1125d80b419_0_776:notes">
            <a:extLst>
              <a:ext uri="{FF2B5EF4-FFF2-40B4-BE49-F238E27FC236}">
                <a16:creationId xmlns:a16="http://schemas.microsoft.com/office/drawing/2014/main" id="{040423FD-B00C-854A-7766-E3921C03BE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1125d80b419_0_776:notes">
            <a:extLst>
              <a:ext uri="{FF2B5EF4-FFF2-40B4-BE49-F238E27FC236}">
                <a16:creationId xmlns:a16="http://schemas.microsoft.com/office/drawing/2014/main" id="{DE9BBBE9-7259-E6E0-1A19-61A2E56C8E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07126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>
          <a:extLst>
            <a:ext uri="{FF2B5EF4-FFF2-40B4-BE49-F238E27FC236}">
              <a16:creationId xmlns:a16="http://schemas.microsoft.com/office/drawing/2014/main" id="{FF541AC3-D766-91DF-A8B3-CADCA1D6E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1125d80b419_0_776:notes">
            <a:extLst>
              <a:ext uri="{FF2B5EF4-FFF2-40B4-BE49-F238E27FC236}">
                <a16:creationId xmlns:a16="http://schemas.microsoft.com/office/drawing/2014/main" id="{1101964C-9676-494D-3CEB-EB7A7FD134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1125d80b419_0_776:notes">
            <a:extLst>
              <a:ext uri="{FF2B5EF4-FFF2-40B4-BE49-F238E27FC236}">
                <a16:creationId xmlns:a16="http://schemas.microsoft.com/office/drawing/2014/main" id="{5699BE0D-5ABA-3E7D-D674-AEB75FCC2E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98475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>
          <a:extLst>
            <a:ext uri="{FF2B5EF4-FFF2-40B4-BE49-F238E27FC236}">
              <a16:creationId xmlns:a16="http://schemas.microsoft.com/office/drawing/2014/main" id="{AEA231D2-9EFA-BBC5-7737-B4D6246C2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1125d80b419_0_776:notes">
            <a:extLst>
              <a:ext uri="{FF2B5EF4-FFF2-40B4-BE49-F238E27FC236}">
                <a16:creationId xmlns:a16="http://schemas.microsoft.com/office/drawing/2014/main" id="{49D2AB4A-D7EC-F73F-A2F2-B99B4E388C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1125d80b419_0_776:notes">
            <a:extLst>
              <a:ext uri="{FF2B5EF4-FFF2-40B4-BE49-F238E27FC236}">
                <a16:creationId xmlns:a16="http://schemas.microsoft.com/office/drawing/2014/main" id="{DE3D82F8-00CB-26D3-8985-D31AF9FAFD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79601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>
          <a:extLst>
            <a:ext uri="{FF2B5EF4-FFF2-40B4-BE49-F238E27FC236}">
              <a16:creationId xmlns:a16="http://schemas.microsoft.com/office/drawing/2014/main" id="{EDB96F9A-4263-52A1-D4DA-D106C9064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1125d80b419_0_776:notes">
            <a:extLst>
              <a:ext uri="{FF2B5EF4-FFF2-40B4-BE49-F238E27FC236}">
                <a16:creationId xmlns:a16="http://schemas.microsoft.com/office/drawing/2014/main" id="{5A29CCA3-E6AD-7A13-A41A-79DBBABC26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1125d80b419_0_776:notes">
            <a:extLst>
              <a:ext uri="{FF2B5EF4-FFF2-40B4-BE49-F238E27FC236}">
                <a16:creationId xmlns:a16="http://schemas.microsoft.com/office/drawing/2014/main" id="{ABB5EFC6-A2EE-B2EA-FEBE-54BAEEC0B5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56315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>
          <a:extLst>
            <a:ext uri="{FF2B5EF4-FFF2-40B4-BE49-F238E27FC236}">
              <a16:creationId xmlns:a16="http://schemas.microsoft.com/office/drawing/2014/main" id="{D7CC8506-C582-89A5-BCB0-C04A79E82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1125d80b419_0_776:notes">
            <a:extLst>
              <a:ext uri="{FF2B5EF4-FFF2-40B4-BE49-F238E27FC236}">
                <a16:creationId xmlns:a16="http://schemas.microsoft.com/office/drawing/2014/main" id="{EC3CD483-D6E5-6ECC-4311-858A32F7F6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1125d80b419_0_776:notes">
            <a:extLst>
              <a:ext uri="{FF2B5EF4-FFF2-40B4-BE49-F238E27FC236}">
                <a16:creationId xmlns:a16="http://schemas.microsoft.com/office/drawing/2014/main" id="{AE7EBE3D-5551-6EEB-54F4-3CF0FA4D63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40197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>
          <a:extLst>
            <a:ext uri="{FF2B5EF4-FFF2-40B4-BE49-F238E27FC236}">
              <a16:creationId xmlns:a16="http://schemas.microsoft.com/office/drawing/2014/main" id="{B67AB4F5-8CE3-266C-A262-15D48D5F4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4d2792e9da_0_8:notes">
            <a:extLst>
              <a:ext uri="{FF2B5EF4-FFF2-40B4-BE49-F238E27FC236}">
                <a16:creationId xmlns:a16="http://schemas.microsoft.com/office/drawing/2014/main" id="{3C20A6D0-51E2-CBEA-47E1-0A9DEE540C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14d2792e9da_0_8:notes">
            <a:extLst>
              <a:ext uri="{FF2B5EF4-FFF2-40B4-BE49-F238E27FC236}">
                <a16:creationId xmlns:a16="http://schemas.microsoft.com/office/drawing/2014/main" id="{A9DCCE46-8311-A37D-9B2C-6405D8A611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1867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8">
          <a:extLst>
            <a:ext uri="{FF2B5EF4-FFF2-40B4-BE49-F238E27FC236}">
              <a16:creationId xmlns:a16="http://schemas.microsoft.com/office/drawing/2014/main" id="{A53597CA-DA1B-DEFA-089A-97FBB4F04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g2141805fb82_0_0:notes">
            <a:extLst>
              <a:ext uri="{FF2B5EF4-FFF2-40B4-BE49-F238E27FC236}">
                <a16:creationId xmlns:a16="http://schemas.microsoft.com/office/drawing/2014/main" id="{21A1AB0F-9C12-8F71-200D-BDBAAE3C6F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0" name="Google Shape;1010;g2141805fb82_0_0:notes">
            <a:extLst>
              <a:ext uri="{FF2B5EF4-FFF2-40B4-BE49-F238E27FC236}">
                <a16:creationId xmlns:a16="http://schemas.microsoft.com/office/drawing/2014/main" id="{27B90B5F-F746-4B65-5AE0-F3AD94F8CF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0984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14e1613f9b3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1" name="Google Shape;1091;g14e1613f9b3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>
          <a:extLst>
            <a:ext uri="{FF2B5EF4-FFF2-40B4-BE49-F238E27FC236}">
              <a16:creationId xmlns:a16="http://schemas.microsoft.com/office/drawing/2014/main" id="{825FA311-8F9F-4A39-A2A7-4D4BDD9C1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1125d80b419_0_108:notes">
            <a:extLst>
              <a:ext uri="{FF2B5EF4-FFF2-40B4-BE49-F238E27FC236}">
                <a16:creationId xmlns:a16="http://schemas.microsoft.com/office/drawing/2014/main" id="{CB260FF2-A22D-05D5-3650-F65588D8FB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1125d80b419_0_108:notes">
            <a:extLst>
              <a:ext uri="{FF2B5EF4-FFF2-40B4-BE49-F238E27FC236}">
                <a16:creationId xmlns:a16="http://schemas.microsoft.com/office/drawing/2014/main" id="{1D062356-2B94-3736-07FB-A048E71775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6785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>
          <a:extLst>
            <a:ext uri="{FF2B5EF4-FFF2-40B4-BE49-F238E27FC236}">
              <a16:creationId xmlns:a16="http://schemas.microsoft.com/office/drawing/2014/main" id="{7AF00358-7284-27CF-0564-56A20A070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0fb8bc67f7_0_6:notes">
            <a:extLst>
              <a:ext uri="{FF2B5EF4-FFF2-40B4-BE49-F238E27FC236}">
                <a16:creationId xmlns:a16="http://schemas.microsoft.com/office/drawing/2014/main" id="{FD7A5AAC-989B-F545-73D4-9CF727CA27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10fb8bc67f7_0_6:notes">
            <a:extLst>
              <a:ext uri="{FF2B5EF4-FFF2-40B4-BE49-F238E27FC236}">
                <a16:creationId xmlns:a16="http://schemas.microsoft.com/office/drawing/2014/main" id="{66522B31-AD33-AAD8-5A63-3F0544ED2D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926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1125d80b419_0_7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1125d80b419_0_7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1125d80b41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1125d80b41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>
          <a:extLst>
            <a:ext uri="{FF2B5EF4-FFF2-40B4-BE49-F238E27FC236}">
              <a16:creationId xmlns:a16="http://schemas.microsoft.com/office/drawing/2014/main" id="{398C68F4-660C-CA06-E93F-6A2F4301A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1125d80b419_0_49:notes">
            <a:extLst>
              <a:ext uri="{FF2B5EF4-FFF2-40B4-BE49-F238E27FC236}">
                <a16:creationId xmlns:a16="http://schemas.microsoft.com/office/drawing/2014/main" id="{968A2ED0-CFD8-3B24-F550-90968CE6C3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1125d80b419_0_49:notes">
            <a:extLst>
              <a:ext uri="{FF2B5EF4-FFF2-40B4-BE49-F238E27FC236}">
                <a16:creationId xmlns:a16="http://schemas.microsoft.com/office/drawing/2014/main" id="{330498A2-F66C-B576-C6F7-063B25DD9B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17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11" name="Google Shape;11;p2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15" name="Google Shape;15;p2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" name="Google Shape;16;p2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7" name="Google Shape;17;p2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9" name="Google Shape;19;p2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0" name="Google Shape;20;p2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1" name="Google Shape;21;p2"/>
          <p:cNvGrpSpPr/>
          <p:nvPr/>
        </p:nvGrpSpPr>
        <p:grpSpPr>
          <a:xfrm>
            <a:off x="914400" y="535100"/>
            <a:ext cx="7406700" cy="4164575"/>
            <a:chOff x="914400" y="535100"/>
            <a:chExt cx="7406700" cy="4164575"/>
          </a:xfrm>
        </p:grpSpPr>
        <p:sp>
          <p:nvSpPr>
            <p:cNvPr id="22" name="Google Shape;22;p2"/>
            <p:cNvSpPr/>
            <p:nvPr/>
          </p:nvSpPr>
          <p:spPr>
            <a:xfrm>
              <a:off x="1005900" y="626275"/>
              <a:ext cx="7315200" cy="40734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23;p2"/>
            <p:cNvGrpSpPr/>
            <p:nvPr/>
          </p:nvGrpSpPr>
          <p:grpSpPr>
            <a:xfrm>
              <a:off x="914400" y="535100"/>
              <a:ext cx="7315200" cy="4073400"/>
              <a:chOff x="914400" y="535100"/>
              <a:chExt cx="7315200" cy="4073400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914400" y="535100"/>
                <a:ext cx="7315200" cy="40734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" name="Google Shape;25;p2"/>
              <p:cNvGrpSpPr/>
              <p:nvPr/>
            </p:nvGrpSpPr>
            <p:grpSpPr>
              <a:xfrm>
                <a:off x="7955100" y="6263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26" name="Google Shape;26;p2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28" name="Google Shape;28;p2"/>
              <p:cNvSpPr/>
              <p:nvPr/>
            </p:nvSpPr>
            <p:spPr>
              <a:xfrm>
                <a:off x="7635000" y="626350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9" name="Google Shape;29;p2"/>
              <p:cNvCxnSpPr/>
              <p:nvPr/>
            </p:nvCxnSpPr>
            <p:spPr>
              <a:xfrm>
                <a:off x="7284899" y="809350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916188" y="900697"/>
                <a:ext cx="73104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1828800" y="1174903"/>
            <a:ext cx="5486400" cy="24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1"/>
          </p:nvPr>
        </p:nvSpPr>
        <p:spPr>
          <a:xfrm>
            <a:off x="1828800" y="3877100"/>
            <a:ext cx="5486400" cy="365700"/>
          </a:xfrm>
          <a:prstGeom prst="rect">
            <a:avLst/>
          </a:prstGeom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24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6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" name="Google Shape;83;p6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84" name="Google Shape;84;p6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" name="Google Shape;85;p6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86" name="Google Shape;86;p6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87" name="Google Shape;87;p6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88" name="Google Shape;88;p6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9" name="Google Shape;89;p6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90" name="Google Shape;90;p6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" name="Google Shape;91;p6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92" name="Google Shape;92;p6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93" name="Google Shape;93;p6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94" name="Google Shape;94;p6"/>
          <p:cNvSpPr txBox="1">
            <a:spLocks noGrp="1"/>
          </p:cNvSpPr>
          <p:nvPr>
            <p:ph type="title"/>
          </p:nvPr>
        </p:nvSpPr>
        <p:spPr>
          <a:xfrm>
            <a:off x="715125" y="731525"/>
            <a:ext cx="77139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3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" name="Google Shape;185;p13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186" name="Google Shape;186;p13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7" name="Google Shape;187;p13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188" name="Google Shape;188;p13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189" name="Google Shape;189;p13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190" name="Google Shape;190;p13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1" name="Google Shape;191;p13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92" name="Google Shape;192;p13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" name="Google Shape;193;p13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94" name="Google Shape;194;p13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95" name="Google Shape;195;p13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96" name="Google Shape;196;p13"/>
          <p:cNvSpPr txBox="1">
            <a:spLocks noGrp="1"/>
          </p:cNvSpPr>
          <p:nvPr>
            <p:ph type="subTitle" idx="1"/>
          </p:nvPr>
        </p:nvSpPr>
        <p:spPr>
          <a:xfrm>
            <a:off x="1957976" y="1802875"/>
            <a:ext cx="23775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7" name="Google Shape;197;p13"/>
          <p:cNvSpPr txBox="1">
            <a:spLocks noGrp="1"/>
          </p:cNvSpPr>
          <p:nvPr>
            <p:ph type="subTitle" idx="2"/>
          </p:nvPr>
        </p:nvSpPr>
        <p:spPr>
          <a:xfrm>
            <a:off x="1957956" y="3399150"/>
            <a:ext cx="23775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8" name="Google Shape;198;p13"/>
          <p:cNvSpPr txBox="1">
            <a:spLocks noGrp="1"/>
          </p:cNvSpPr>
          <p:nvPr>
            <p:ph type="subTitle" idx="3"/>
          </p:nvPr>
        </p:nvSpPr>
        <p:spPr>
          <a:xfrm>
            <a:off x="5997466" y="1803588"/>
            <a:ext cx="23775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subTitle" idx="4"/>
          </p:nvPr>
        </p:nvSpPr>
        <p:spPr>
          <a:xfrm>
            <a:off x="6043506" y="3399143"/>
            <a:ext cx="22860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 hasCustomPrompt="1"/>
          </p:nvPr>
        </p:nvSpPr>
        <p:spPr>
          <a:xfrm>
            <a:off x="769317" y="1802875"/>
            <a:ext cx="1188600" cy="109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1" name="Google Shape;201;p13"/>
          <p:cNvSpPr txBox="1">
            <a:spLocks noGrp="1"/>
          </p:cNvSpPr>
          <p:nvPr>
            <p:ph type="subTitle" idx="5"/>
          </p:nvPr>
        </p:nvSpPr>
        <p:spPr>
          <a:xfrm>
            <a:off x="1957976" y="2261521"/>
            <a:ext cx="237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3"/>
          <p:cNvSpPr txBox="1">
            <a:spLocks noGrp="1"/>
          </p:cNvSpPr>
          <p:nvPr>
            <p:ph type="title" idx="6" hasCustomPrompt="1"/>
          </p:nvPr>
        </p:nvSpPr>
        <p:spPr>
          <a:xfrm>
            <a:off x="4808859" y="1803600"/>
            <a:ext cx="1188600" cy="109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3" name="Google Shape;203;p13"/>
          <p:cNvSpPr txBox="1">
            <a:spLocks noGrp="1"/>
          </p:cNvSpPr>
          <p:nvPr>
            <p:ph type="subTitle" idx="7"/>
          </p:nvPr>
        </p:nvSpPr>
        <p:spPr>
          <a:xfrm>
            <a:off x="5997466" y="2260800"/>
            <a:ext cx="237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8" hasCustomPrompt="1"/>
          </p:nvPr>
        </p:nvSpPr>
        <p:spPr>
          <a:xfrm>
            <a:off x="769347" y="3399150"/>
            <a:ext cx="1188600" cy="109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9"/>
          </p:nvPr>
        </p:nvSpPr>
        <p:spPr>
          <a:xfrm>
            <a:off x="1957956" y="3856343"/>
            <a:ext cx="237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13" hasCustomPrompt="1"/>
          </p:nvPr>
        </p:nvSpPr>
        <p:spPr>
          <a:xfrm>
            <a:off x="4854897" y="3399143"/>
            <a:ext cx="1188600" cy="109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7" name="Google Shape;207;p13"/>
          <p:cNvSpPr txBox="1">
            <a:spLocks noGrp="1"/>
          </p:cNvSpPr>
          <p:nvPr>
            <p:ph type="subTitle" idx="14"/>
          </p:nvPr>
        </p:nvSpPr>
        <p:spPr>
          <a:xfrm>
            <a:off x="6043506" y="3856343"/>
            <a:ext cx="2286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title" idx="15"/>
          </p:nvPr>
        </p:nvSpPr>
        <p:spPr>
          <a:xfrm>
            <a:off x="715650" y="731525"/>
            <a:ext cx="77133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6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9" name="Google Shape;249;p16"/>
          <p:cNvGrpSpPr/>
          <p:nvPr/>
        </p:nvGrpSpPr>
        <p:grpSpPr>
          <a:xfrm>
            <a:off x="274200" y="274200"/>
            <a:ext cx="5919000" cy="4425900"/>
            <a:chOff x="274200" y="274200"/>
            <a:chExt cx="5919000" cy="4425900"/>
          </a:xfrm>
        </p:grpSpPr>
        <p:sp>
          <p:nvSpPr>
            <p:cNvPr id="250" name="Google Shape;250;p16"/>
            <p:cNvSpPr/>
            <p:nvPr/>
          </p:nvSpPr>
          <p:spPr>
            <a:xfrm>
              <a:off x="365700" y="365700"/>
              <a:ext cx="5827500" cy="43344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1" name="Google Shape;251;p16"/>
            <p:cNvGrpSpPr/>
            <p:nvPr/>
          </p:nvGrpSpPr>
          <p:grpSpPr>
            <a:xfrm>
              <a:off x="274200" y="274200"/>
              <a:ext cx="5827500" cy="4334400"/>
              <a:chOff x="274200" y="274200"/>
              <a:chExt cx="5827500" cy="4334400"/>
            </a:xfrm>
          </p:grpSpPr>
          <p:sp>
            <p:nvSpPr>
              <p:cNvPr id="252" name="Google Shape;252;p16"/>
              <p:cNvSpPr/>
              <p:nvPr/>
            </p:nvSpPr>
            <p:spPr>
              <a:xfrm>
                <a:off x="274200" y="274200"/>
                <a:ext cx="5827500" cy="43344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3" name="Google Shape;253;p16"/>
              <p:cNvGrpSpPr/>
              <p:nvPr/>
            </p:nvGrpSpPr>
            <p:grpSpPr>
              <a:xfrm>
                <a:off x="5827100" y="3654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254" name="Google Shape;254;p16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5" name="Google Shape;255;p16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256" name="Google Shape;256;p16"/>
              <p:cNvSpPr/>
              <p:nvPr/>
            </p:nvSpPr>
            <p:spPr>
              <a:xfrm>
                <a:off x="5507000" y="365450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57" name="Google Shape;257;p16"/>
              <p:cNvCxnSpPr/>
              <p:nvPr/>
            </p:nvCxnSpPr>
            <p:spPr>
              <a:xfrm>
                <a:off x="5156899" y="548450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16"/>
              <p:cNvCxnSpPr/>
              <p:nvPr/>
            </p:nvCxnSpPr>
            <p:spPr>
              <a:xfrm>
                <a:off x="283500" y="639800"/>
                <a:ext cx="5815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59" name="Google Shape;259;p16"/>
          <p:cNvSpPr txBox="1">
            <a:spLocks noGrp="1"/>
          </p:cNvSpPr>
          <p:nvPr>
            <p:ph type="subTitle" idx="1"/>
          </p:nvPr>
        </p:nvSpPr>
        <p:spPr>
          <a:xfrm>
            <a:off x="715100" y="1600325"/>
            <a:ext cx="3674100" cy="9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0" name="Google Shape;260;p16"/>
          <p:cNvSpPr txBox="1">
            <a:spLocks noGrp="1"/>
          </p:cNvSpPr>
          <p:nvPr>
            <p:ph type="title"/>
          </p:nvPr>
        </p:nvSpPr>
        <p:spPr>
          <a:xfrm>
            <a:off x="714350" y="731525"/>
            <a:ext cx="36741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TITLE_AND_TWO_COLUMNS_1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17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3" name="Google Shape;263;p17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264" name="Google Shape;264;p17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5" name="Google Shape;265;p17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266" name="Google Shape;266;p17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267" name="Google Shape;267;p17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268" name="Google Shape;268;p17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69" name="Google Shape;269;p17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270" name="Google Shape;270;p17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1" name="Google Shape;271;p17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272" name="Google Shape;272;p17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73" name="Google Shape;273;p17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74" name="Google Shape;274;p17"/>
          <p:cNvSpPr txBox="1">
            <a:spLocks noGrp="1"/>
          </p:cNvSpPr>
          <p:nvPr>
            <p:ph type="subTitle" idx="1"/>
          </p:nvPr>
        </p:nvSpPr>
        <p:spPr>
          <a:xfrm>
            <a:off x="714325" y="2754900"/>
            <a:ext cx="36747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17"/>
          <p:cNvSpPr txBox="1">
            <a:spLocks noGrp="1"/>
          </p:cNvSpPr>
          <p:nvPr>
            <p:ph type="title"/>
          </p:nvPr>
        </p:nvSpPr>
        <p:spPr>
          <a:xfrm>
            <a:off x="714325" y="731400"/>
            <a:ext cx="3674700" cy="18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91440"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7"/>
          <p:cNvSpPr>
            <a:spLocks noGrp="1"/>
          </p:cNvSpPr>
          <p:nvPr>
            <p:ph type="pic" idx="2"/>
          </p:nvPr>
        </p:nvSpPr>
        <p:spPr>
          <a:xfrm>
            <a:off x="4769625" y="1271375"/>
            <a:ext cx="3644400" cy="3217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8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9" name="Google Shape;279;p18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280" name="Google Shape;280;p18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1" name="Google Shape;281;p18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282" name="Google Shape;282;p18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283" name="Google Shape;283;p18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284" name="Google Shape;284;p18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85" name="Google Shape;285;p18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286" name="Google Shape;286;p18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7" name="Google Shape;287;p18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288" name="Google Shape;288;p18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89" name="Google Shape;289;p18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713232" y="731520"/>
            <a:ext cx="77175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8"/>
          <p:cNvSpPr txBox="1">
            <a:spLocks noGrp="1"/>
          </p:cNvSpPr>
          <p:nvPr>
            <p:ph type="subTitle" idx="1"/>
          </p:nvPr>
        </p:nvSpPr>
        <p:spPr>
          <a:xfrm>
            <a:off x="780350" y="2571436"/>
            <a:ext cx="21972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2" name="Google Shape;292;p18"/>
          <p:cNvSpPr txBox="1">
            <a:spLocks noGrp="1"/>
          </p:cNvSpPr>
          <p:nvPr>
            <p:ph type="subTitle" idx="2"/>
          </p:nvPr>
        </p:nvSpPr>
        <p:spPr>
          <a:xfrm>
            <a:off x="781700" y="3053825"/>
            <a:ext cx="2194500" cy="11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8"/>
          <p:cNvSpPr txBox="1">
            <a:spLocks noGrp="1"/>
          </p:cNvSpPr>
          <p:nvPr>
            <p:ph type="subTitle" idx="3"/>
          </p:nvPr>
        </p:nvSpPr>
        <p:spPr>
          <a:xfrm>
            <a:off x="3474800" y="3053825"/>
            <a:ext cx="2194500" cy="11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8"/>
          <p:cNvSpPr txBox="1">
            <a:spLocks noGrp="1"/>
          </p:cNvSpPr>
          <p:nvPr>
            <p:ph type="subTitle" idx="4"/>
          </p:nvPr>
        </p:nvSpPr>
        <p:spPr>
          <a:xfrm>
            <a:off x="6167776" y="3053833"/>
            <a:ext cx="2194500" cy="11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8"/>
          <p:cNvSpPr txBox="1">
            <a:spLocks noGrp="1"/>
          </p:cNvSpPr>
          <p:nvPr>
            <p:ph type="subTitle" idx="5"/>
          </p:nvPr>
        </p:nvSpPr>
        <p:spPr>
          <a:xfrm>
            <a:off x="3474800" y="2571425"/>
            <a:ext cx="21945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6" name="Google Shape;296;p18"/>
          <p:cNvSpPr txBox="1">
            <a:spLocks noGrp="1"/>
          </p:cNvSpPr>
          <p:nvPr>
            <p:ph type="subTitle" idx="6"/>
          </p:nvPr>
        </p:nvSpPr>
        <p:spPr>
          <a:xfrm>
            <a:off x="6167776" y="2571426"/>
            <a:ext cx="21945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19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9" name="Google Shape;299;p19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300" name="Google Shape;300;p19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1" name="Google Shape;301;p19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302" name="Google Shape;302;p19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303" name="Google Shape;303;p19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304" name="Google Shape;304;p19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05" name="Google Shape;305;p19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306" name="Google Shape;306;p19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7" name="Google Shape;307;p19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308" name="Google Shape;308;p19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09" name="Google Shape;309;p19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10" name="Google Shape;310;p19"/>
          <p:cNvSpPr txBox="1">
            <a:spLocks noGrp="1"/>
          </p:cNvSpPr>
          <p:nvPr>
            <p:ph type="title"/>
          </p:nvPr>
        </p:nvSpPr>
        <p:spPr>
          <a:xfrm>
            <a:off x="715100" y="731525"/>
            <a:ext cx="77157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9"/>
          <p:cNvSpPr txBox="1">
            <a:spLocks noGrp="1"/>
          </p:cNvSpPr>
          <p:nvPr>
            <p:ph type="subTitle" idx="1"/>
          </p:nvPr>
        </p:nvSpPr>
        <p:spPr>
          <a:xfrm>
            <a:off x="3408500" y="2103624"/>
            <a:ext cx="5020200" cy="50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2" name="Google Shape;312;p19"/>
          <p:cNvSpPr txBox="1">
            <a:spLocks noGrp="1"/>
          </p:cNvSpPr>
          <p:nvPr>
            <p:ph type="subTitle" idx="2"/>
          </p:nvPr>
        </p:nvSpPr>
        <p:spPr>
          <a:xfrm>
            <a:off x="3408500" y="3104632"/>
            <a:ext cx="5020200" cy="50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3" name="Google Shape;313;p19"/>
          <p:cNvSpPr txBox="1">
            <a:spLocks noGrp="1"/>
          </p:cNvSpPr>
          <p:nvPr>
            <p:ph type="subTitle" idx="3"/>
          </p:nvPr>
        </p:nvSpPr>
        <p:spPr>
          <a:xfrm>
            <a:off x="3408200" y="4105448"/>
            <a:ext cx="5020800" cy="50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4" name="Google Shape;314;p19"/>
          <p:cNvSpPr txBox="1">
            <a:spLocks noGrp="1"/>
          </p:cNvSpPr>
          <p:nvPr>
            <p:ph type="subTitle" idx="4"/>
          </p:nvPr>
        </p:nvSpPr>
        <p:spPr>
          <a:xfrm>
            <a:off x="3408500" y="1600325"/>
            <a:ext cx="50202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9"/>
          <p:cNvSpPr txBox="1">
            <a:spLocks noGrp="1"/>
          </p:cNvSpPr>
          <p:nvPr>
            <p:ph type="subTitle" idx="5"/>
          </p:nvPr>
        </p:nvSpPr>
        <p:spPr>
          <a:xfrm>
            <a:off x="3408500" y="2601333"/>
            <a:ext cx="50202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9"/>
          <p:cNvSpPr txBox="1">
            <a:spLocks noGrp="1"/>
          </p:cNvSpPr>
          <p:nvPr>
            <p:ph type="subTitle" idx="6"/>
          </p:nvPr>
        </p:nvSpPr>
        <p:spPr>
          <a:xfrm>
            <a:off x="3408200" y="3602149"/>
            <a:ext cx="50208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21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1" name="Google Shape;341;p21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342" name="Google Shape;342;p21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3" name="Google Shape;343;p21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344" name="Google Shape;344;p21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345" name="Google Shape;345;p21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346" name="Google Shape;346;p21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47" name="Google Shape;347;p21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348" name="Google Shape;348;p21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9" name="Google Shape;349;p21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350" name="Google Shape;350;p21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51" name="Google Shape;351;p21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52" name="Google Shape;352;p21"/>
          <p:cNvSpPr txBox="1">
            <a:spLocks noGrp="1"/>
          </p:cNvSpPr>
          <p:nvPr>
            <p:ph type="title"/>
          </p:nvPr>
        </p:nvSpPr>
        <p:spPr>
          <a:xfrm>
            <a:off x="715100" y="731525"/>
            <a:ext cx="77139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21"/>
          <p:cNvSpPr txBox="1">
            <a:spLocks noGrp="1"/>
          </p:cNvSpPr>
          <p:nvPr>
            <p:ph type="subTitle" idx="1"/>
          </p:nvPr>
        </p:nvSpPr>
        <p:spPr>
          <a:xfrm>
            <a:off x="3474800" y="2261076"/>
            <a:ext cx="2194500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21"/>
          <p:cNvSpPr txBox="1">
            <a:spLocks noGrp="1"/>
          </p:cNvSpPr>
          <p:nvPr>
            <p:ph type="subTitle" idx="2"/>
          </p:nvPr>
        </p:nvSpPr>
        <p:spPr>
          <a:xfrm>
            <a:off x="6166650" y="2261076"/>
            <a:ext cx="2194500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21"/>
          <p:cNvSpPr txBox="1">
            <a:spLocks noGrp="1"/>
          </p:cNvSpPr>
          <p:nvPr>
            <p:ph type="subTitle" idx="3"/>
          </p:nvPr>
        </p:nvSpPr>
        <p:spPr>
          <a:xfrm>
            <a:off x="3474308" y="3853932"/>
            <a:ext cx="2194500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21"/>
          <p:cNvSpPr txBox="1">
            <a:spLocks noGrp="1"/>
          </p:cNvSpPr>
          <p:nvPr>
            <p:ph type="subTitle" idx="4"/>
          </p:nvPr>
        </p:nvSpPr>
        <p:spPr>
          <a:xfrm>
            <a:off x="781538" y="2261076"/>
            <a:ext cx="2194500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21"/>
          <p:cNvSpPr txBox="1">
            <a:spLocks noGrp="1"/>
          </p:cNvSpPr>
          <p:nvPr>
            <p:ph type="subTitle" idx="5"/>
          </p:nvPr>
        </p:nvSpPr>
        <p:spPr>
          <a:xfrm>
            <a:off x="781548" y="3853932"/>
            <a:ext cx="2194500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21"/>
          <p:cNvSpPr txBox="1">
            <a:spLocks noGrp="1"/>
          </p:cNvSpPr>
          <p:nvPr>
            <p:ph type="subTitle" idx="6"/>
          </p:nvPr>
        </p:nvSpPr>
        <p:spPr>
          <a:xfrm>
            <a:off x="6168018" y="3853932"/>
            <a:ext cx="2194500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21"/>
          <p:cNvSpPr txBox="1">
            <a:spLocks noGrp="1"/>
          </p:cNvSpPr>
          <p:nvPr>
            <p:ph type="subTitle" idx="7"/>
          </p:nvPr>
        </p:nvSpPr>
        <p:spPr>
          <a:xfrm>
            <a:off x="3474750" y="1803550"/>
            <a:ext cx="21945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60" name="Google Shape;360;p21"/>
          <p:cNvSpPr txBox="1">
            <a:spLocks noGrp="1"/>
          </p:cNvSpPr>
          <p:nvPr>
            <p:ph type="subTitle" idx="8"/>
          </p:nvPr>
        </p:nvSpPr>
        <p:spPr>
          <a:xfrm>
            <a:off x="6166650" y="1803550"/>
            <a:ext cx="21945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61" name="Google Shape;361;p21"/>
          <p:cNvSpPr txBox="1">
            <a:spLocks noGrp="1"/>
          </p:cNvSpPr>
          <p:nvPr>
            <p:ph type="subTitle" idx="9"/>
          </p:nvPr>
        </p:nvSpPr>
        <p:spPr>
          <a:xfrm>
            <a:off x="3475767" y="3401300"/>
            <a:ext cx="21927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62" name="Google Shape;362;p21"/>
          <p:cNvSpPr txBox="1">
            <a:spLocks noGrp="1"/>
          </p:cNvSpPr>
          <p:nvPr>
            <p:ph type="subTitle" idx="13"/>
          </p:nvPr>
        </p:nvSpPr>
        <p:spPr>
          <a:xfrm>
            <a:off x="781538" y="1803550"/>
            <a:ext cx="21945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63" name="Google Shape;363;p21"/>
          <p:cNvSpPr txBox="1">
            <a:spLocks noGrp="1"/>
          </p:cNvSpPr>
          <p:nvPr>
            <p:ph type="subTitle" idx="14"/>
          </p:nvPr>
        </p:nvSpPr>
        <p:spPr>
          <a:xfrm>
            <a:off x="781552" y="3401312"/>
            <a:ext cx="21945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64" name="Google Shape;364;p21"/>
          <p:cNvSpPr txBox="1">
            <a:spLocks noGrp="1"/>
          </p:cNvSpPr>
          <p:nvPr>
            <p:ph type="subTitle" idx="15"/>
          </p:nvPr>
        </p:nvSpPr>
        <p:spPr>
          <a:xfrm>
            <a:off x="6168018" y="3401300"/>
            <a:ext cx="21945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 Black"/>
              <a:buNone/>
              <a:defRPr sz="35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  <p:sldLayoutId id="2147483659" r:id="rId4"/>
    <p:sldLayoutId id="2147483662" r:id="rId5"/>
    <p:sldLayoutId id="2147483663" r:id="rId6"/>
    <p:sldLayoutId id="2147483664" r:id="rId7"/>
    <p:sldLayoutId id="2147483665" r:id="rId8"/>
    <p:sldLayoutId id="2147483667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173">
          <p15:clr>
            <a:srgbClr val="EA4335"/>
          </p15:clr>
        </p15:guide>
        <p15:guide id="8" orient="horz" pos="173">
          <p15:clr>
            <a:srgbClr val="EA4335"/>
          </p15:clr>
        </p15:guide>
        <p15:guide id="9" pos="5587">
          <p15:clr>
            <a:srgbClr val="EA4335"/>
          </p15:clr>
        </p15:guide>
        <p15:guide id="10" orient="horz" pos="306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svg"/><Relationship Id="rId9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aces.edu/blog/topics/pesticides/worker-protection-standard-pesticide-educational-resources-collaborative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image" Target="../media/image12.svg"/><Relationship Id="rId9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lostcoastplanttherapy.com/blogs/news/minimum-risk-pesticides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Relationship Id="rId9" Type="http://schemas.openxmlformats.org/officeDocument/2006/relationships/image" Target="../media/image17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3" Type="http://schemas.openxmlformats.org/officeDocument/2006/relationships/image" Target="../media/image16.png"/><Relationship Id="rId7" Type="http://schemas.openxmlformats.org/officeDocument/2006/relationships/image" Target="../media/image28.jfif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11" Type="http://schemas.openxmlformats.org/officeDocument/2006/relationships/image" Target="../media/image32.sv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17.svg"/><Relationship Id="rId9" Type="http://schemas.openxmlformats.org/officeDocument/2006/relationships/image" Target="../media/image30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epa.gov/pesticide-registration/fifra-section-18-emergency-exemption-program-information-and-trainin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jpg"/><Relationship Id="rId5" Type="http://schemas.openxmlformats.org/officeDocument/2006/relationships/hyperlink" Target="https://www.istockphoto.com/photo/close-up-photo-of-red-large-letters-spelling-emergency-gm92282424-1058404?searchscope=image%2Cfilm" TargetMode="External"/><Relationship Id="rId4" Type="http://schemas.openxmlformats.org/officeDocument/2006/relationships/hyperlink" Target="https://www.dhakatribune.com/world/334664/global-dengue-crisis-unfolds-in-2023-who-raises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rdspub.epa.gov/ords/pesticides/f?p=PPLS:1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jpg"/><Relationship Id="rId4" Type="http://schemas.openxmlformats.org/officeDocument/2006/relationships/hyperlink" Target="https://www.maine.gov/dacf/php/pesticides/registrants.s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julia.vacchiano@maine.gov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9"/>
          <p:cNvSpPr txBox="1">
            <a:spLocks noGrp="1"/>
          </p:cNvSpPr>
          <p:nvPr>
            <p:ph type="ctrTitle"/>
          </p:nvPr>
        </p:nvSpPr>
        <p:spPr>
          <a:xfrm>
            <a:off x="3023771" y="1124273"/>
            <a:ext cx="4914884" cy="23795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Aptos Black" panose="020B0004020202020204" pitchFamily="34" charset="0"/>
              </a:rPr>
              <a:t>How it Works: Pesticide Registration in Maine</a:t>
            </a:r>
            <a:endParaRPr sz="4000" dirty="0">
              <a:latin typeface="Aptos Black" panose="020B0004020202020204" pitchFamily="34" charset="0"/>
            </a:endParaRPr>
          </a:p>
        </p:txBody>
      </p:sp>
      <p:sp>
        <p:nvSpPr>
          <p:cNvPr id="413" name="Google Shape;413;p29"/>
          <p:cNvSpPr txBox="1">
            <a:spLocks noGrp="1"/>
          </p:cNvSpPr>
          <p:nvPr>
            <p:ph type="subTitle" idx="1"/>
          </p:nvPr>
        </p:nvSpPr>
        <p:spPr>
          <a:xfrm>
            <a:off x="1821661" y="3714596"/>
            <a:ext cx="5486400" cy="8604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Karla" pitchFamily="2" charset="0"/>
              </a:rPr>
              <a:t>Julia Vacchiano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Karla" pitchFamily="2" charset="0"/>
              </a:rPr>
              <a:t>Pesticide Registrar &amp; Water Quality Specialist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Karla" pitchFamily="2" charset="0"/>
              </a:rPr>
              <a:t>Agricultural Trade Show – January 2026</a:t>
            </a:r>
            <a:endParaRPr dirty="0">
              <a:latin typeface="Karla" pitchFamily="2" charset="0"/>
            </a:endParaRPr>
          </a:p>
        </p:txBody>
      </p:sp>
      <p:sp>
        <p:nvSpPr>
          <p:cNvPr id="426" name="Google Shape;426;p29"/>
          <p:cNvSpPr/>
          <p:nvPr/>
        </p:nvSpPr>
        <p:spPr>
          <a:xfrm>
            <a:off x="1099325" y="4259275"/>
            <a:ext cx="457208" cy="164590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7" name="Google Shape;427;p29"/>
          <p:cNvGrpSpPr/>
          <p:nvPr/>
        </p:nvGrpSpPr>
        <p:grpSpPr>
          <a:xfrm>
            <a:off x="6761147" y="3414805"/>
            <a:ext cx="689546" cy="208288"/>
            <a:chOff x="6761147" y="3414805"/>
            <a:chExt cx="689546" cy="208288"/>
          </a:xfrm>
        </p:grpSpPr>
        <p:sp>
          <p:nvSpPr>
            <p:cNvPr id="428" name="Google Shape;428;p29"/>
            <p:cNvSpPr/>
            <p:nvPr/>
          </p:nvSpPr>
          <p:spPr>
            <a:xfrm>
              <a:off x="6993487" y="3563457"/>
              <a:ext cx="457207" cy="59636"/>
            </a:xfrm>
            <a:custGeom>
              <a:avLst/>
              <a:gdLst/>
              <a:ahLst/>
              <a:cxnLst/>
              <a:rect l="l" t="t" r="r" b="b"/>
              <a:pathLst>
                <a:path w="8294" h="952" extrusionOk="0">
                  <a:moveTo>
                    <a:pt x="415" y="0"/>
                  </a:moveTo>
                  <a:cubicBezTo>
                    <a:pt x="757" y="0"/>
                    <a:pt x="952" y="439"/>
                    <a:pt x="708" y="683"/>
                  </a:cubicBezTo>
                  <a:cubicBezTo>
                    <a:pt x="440" y="951"/>
                    <a:pt x="1" y="756"/>
                    <a:pt x="25" y="390"/>
                  </a:cubicBezTo>
                  <a:cubicBezTo>
                    <a:pt x="25" y="171"/>
                    <a:pt x="196" y="0"/>
                    <a:pt x="415" y="0"/>
                  </a:cubicBezTo>
                  <a:close/>
                  <a:moveTo>
                    <a:pt x="7757" y="0"/>
                  </a:moveTo>
                  <a:cubicBezTo>
                    <a:pt x="8123" y="0"/>
                    <a:pt x="8293" y="439"/>
                    <a:pt x="8025" y="683"/>
                  </a:cubicBezTo>
                  <a:cubicBezTo>
                    <a:pt x="7781" y="951"/>
                    <a:pt x="7342" y="756"/>
                    <a:pt x="7342" y="415"/>
                  </a:cubicBezTo>
                  <a:cubicBezTo>
                    <a:pt x="7342" y="195"/>
                    <a:pt x="7537" y="0"/>
                    <a:pt x="7757" y="0"/>
                  </a:cubicBezTo>
                  <a:close/>
                  <a:moveTo>
                    <a:pt x="5928" y="0"/>
                  </a:moveTo>
                  <a:cubicBezTo>
                    <a:pt x="6293" y="24"/>
                    <a:pt x="6440" y="463"/>
                    <a:pt x="6171" y="707"/>
                  </a:cubicBezTo>
                  <a:cubicBezTo>
                    <a:pt x="5903" y="951"/>
                    <a:pt x="5488" y="756"/>
                    <a:pt x="5513" y="390"/>
                  </a:cubicBezTo>
                  <a:cubicBezTo>
                    <a:pt x="5513" y="171"/>
                    <a:pt x="5684" y="0"/>
                    <a:pt x="5903" y="0"/>
                  </a:cubicBezTo>
                  <a:close/>
                  <a:moveTo>
                    <a:pt x="4098" y="0"/>
                  </a:moveTo>
                  <a:cubicBezTo>
                    <a:pt x="4464" y="24"/>
                    <a:pt x="4610" y="463"/>
                    <a:pt x="4342" y="707"/>
                  </a:cubicBezTo>
                  <a:cubicBezTo>
                    <a:pt x="4074" y="951"/>
                    <a:pt x="3659" y="756"/>
                    <a:pt x="3684" y="390"/>
                  </a:cubicBezTo>
                  <a:cubicBezTo>
                    <a:pt x="3684" y="171"/>
                    <a:pt x="3854" y="0"/>
                    <a:pt x="4074" y="0"/>
                  </a:cubicBezTo>
                  <a:close/>
                  <a:moveTo>
                    <a:pt x="2269" y="0"/>
                  </a:moveTo>
                  <a:cubicBezTo>
                    <a:pt x="2635" y="24"/>
                    <a:pt x="2781" y="463"/>
                    <a:pt x="2513" y="707"/>
                  </a:cubicBezTo>
                  <a:cubicBezTo>
                    <a:pt x="2245" y="951"/>
                    <a:pt x="1830" y="756"/>
                    <a:pt x="1854" y="390"/>
                  </a:cubicBezTo>
                  <a:cubicBezTo>
                    <a:pt x="1854" y="171"/>
                    <a:pt x="2025" y="0"/>
                    <a:pt x="2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9"/>
            <p:cNvSpPr/>
            <p:nvPr/>
          </p:nvSpPr>
          <p:spPr>
            <a:xfrm>
              <a:off x="6761147" y="3414805"/>
              <a:ext cx="457196" cy="57149"/>
            </a:xfrm>
            <a:custGeom>
              <a:avLst/>
              <a:gdLst/>
              <a:ahLst/>
              <a:cxnLst/>
              <a:rect l="l" t="t" r="r" b="b"/>
              <a:pathLst>
                <a:path w="11732" h="1391" extrusionOk="0">
                  <a:moveTo>
                    <a:pt x="11488" y="854"/>
                  </a:moveTo>
                  <a:cubicBezTo>
                    <a:pt x="11708" y="878"/>
                    <a:pt x="11732" y="1220"/>
                    <a:pt x="11488" y="1244"/>
                  </a:cubicBezTo>
                  <a:cubicBezTo>
                    <a:pt x="11220" y="1244"/>
                    <a:pt x="10952" y="1098"/>
                    <a:pt x="10805" y="854"/>
                  </a:cubicBezTo>
                  <a:cubicBezTo>
                    <a:pt x="10683" y="708"/>
                    <a:pt x="10561" y="537"/>
                    <a:pt x="10366" y="537"/>
                  </a:cubicBezTo>
                  <a:cubicBezTo>
                    <a:pt x="10171" y="537"/>
                    <a:pt x="10049" y="683"/>
                    <a:pt x="9927" y="854"/>
                  </a:cubicBezTo>
                  <a:cubicBezTo>
                    <a:pt x="9781" y="1098"/>
                    <a:pt x="9513" y="1244"/>
                    <a:pt x="9244" y="1244"/>
                  </a:cubicBezTo>
                  <a:cubicBezTo>
                    <a:pt x="8952" y="1244"/>
                    <a:pt x="8708" y="1098"/>
                    <a:pt x="8561" y="854"/>
                  </a:cubicBezTo>
                  <a:cubicBezTo>
                    <a:pt x="8439" y="708"/>
                    <a:pt x="8293" y="537"/>
                    <a:pt x="8122" y="537"/>
                  </a:cubicBezTo>
                  <a:cubicBezTo>
                    <a:pt x="7927" y="537"/>
                    <a:pt x="7805" y="683"/>
                    <a:pt x="7683" y="854"/>
                  </a:cubicBezTo>
                  <a:cubicBezTo>
                    <a:pt x="7537" y="1098"/>
                    <a:pt x="7269" y="1244"/>
                    <a:pt x="6976" y="1244"/>
                  </a:cubicBezTo>
                  <a:cubicBezTo>
                    <a:pt x="6708" y="1244"/>
                    <a:pt x="6439" y="1098"/>
                    <a:pt x="6293" y="854"/>
                  </a:cubicBezTo>
                  <a:cubicBezTo>
                    <a:pt x="6171" y="708"/>
                    <a:pt x="6049" y="537"/>
                    <a:pt x="5854" y="537"/>
                  </a:cubicBezTo>
                  <a:cubicBezTo>
                    <a:pt x="5683" y="537"/>
                    <a:pt x="5561" y="683"/>
                    <a:pt x="5415" y="854"/>
                  </a:cubicBezTo>
                  <a:cubicBezTo>
                    <a:pt x="5122" y="1391"/>
                    <a:pt x="4342" y="1391"/>
                    <a:pt x="4049" y="854"/>
                  </a:cubicBezTo>
                  <a:cubicBezTo>
                    <a:pt x="3927" y="708"/>
                    <a:pt x="3805" y="537"/>
                    <a:pt x="3610" y="537"/>
                  </a:cubicBezTo>
                  <a:cubicBezTo>
                    <a:pt x="3415" y="537"/>
                    <a:pt x="3318" y="683"/>
                    <a:pt x="3171" y="854"/>
                  </a:cubicBezTo>
                  <a:cubicBezTo>
                    <a:pt x="2879" y="1391"/>
                    <a:pt x="2098" y="1391"/>
                    <a:pt x="1805" y="854"/>
                  </a:cubicBezTo>
                  <a:cubicBezTo>
                    <a:pt x="1683" y="708"/>
                    <a:pt x="1561" y="537"/>
                    <a:pt x="1366" y="537"/>
                  </a:cubicBezTo>
                  <a:cubicBezTo>
                    <a:pt x="1171" y="537"/>
                    <a:pt x="1074" y="683"/>
                    <a:pt x="927" y="854"/>
                  </a:cubicBezTo>
                  <a:cubicBezTo>
                    <a:pt x="781" y="1098"/>
                    <a:pt x="513" y="1244"/>
                    <a:pt x="244" y="1244"/>
                  </a:cubicBezTo>
                  <a:cubicBezTo>
                    <a:pt x="1" y="1220"/>
                    <a:pt x="1" y="878"/>
                    <a:pt x="244" y="854"/>
                  </a:cubicBezTo>
                  <a:cubicBezTo>
                    <a:pt x="391" y="854"/>
                    <a:pt x="513" y="732"/>
                    <a:pt x="635" y="586"/>
                  </a:cubicBezTo>
                  <a:cubicBezTo>
                    <a:pt x="781" y="317"/>
                    <a:pt x="1074" y="171"/>
                    <a:pt x="1366" y="147"/>
                  </a:cubicBezTo>
                  <a:cubicBezTo>
                    <a:pt x="1659" y="171"/>
                    <a:pt x="1952" y="317"/>
                    <a:pt x="2098" y="586"/>
                  </a:cubicBezTo>
                  <a:cubicBezTo>
                    <a:pt x="2220" y="732"/>
                    <a:pt x="2342" y="854"/>
                    <a:pt x="2488" y="854"/>
                  </a:cubicBezTo>
                  <a:lnTo>
                    <a:pt x="2488" y="854"/>
                  </a:lnTo>
                  <a:cubicBezTo>
                    <a:pt x="2635" y="854"/>
                    <a:pt x="2757" y="732"/>
                    <a:pt x="2879" y="586"/>
                  </a:cubicBezTo>
                  <a:cubicBezTo>
                    <a:pt x="3196" y="0"/>
                    <a:pt x="4025" y="0"/>
                    <a:pt x="4342" y="586"/>
                  </a:cubicBezTo>
                  <a:cubicBezTo>
                    <a:pt x="4464" y="732"/>
                    <a:pt x="4586" y="854"/>
                    <a:pt x="4732" y="854"/>
                  </a:cubicBezTo>
                  <a:lnTo>
                    <a:pt x="4781" y="854"/>
                  </a:lnTo>
                  <a:cubicBezTo>
                    <a:pt x="4927" y="854"/>
                    <a:pt x="5025" y="732"/>
                    <a:pt x="5147" y="586"/>
                  </a:cubicBezTo>
                  <a:cubicBezTo>
                    <a:pt x="5318" y="317"/>
                    <a:pt x="5586" y="171"/>
                    <a:pt x="5878" y="147"/>
                  </a:cubicBezTo>
                  <a:cubicBezTo>
                    <a:pt x="6196" y="171"/>
                    <a:pt x="6464" y="317"/>
                    <a:pt x="6635" y="586"/>
                  </a:cubicBezTo>
                  <a:cubicBezTo>
                    <a:pt x="6757" y="732"/>
                    <a:pt x="6854" y="854"/>
                    <a:pt x="7000" y="854"/>
                  </a:cubicBezTo>
                  <a:lnTo>
                    <a:pt x="7025" y="854"/>
                  </a:lnTo>
                  <a:cubicBezTo>
                    <a:pt x="7171" y="854"/>
                    <a:pt x="7293" y="732"/>
                    <a:pt x="7391" y="586"/>
                  </a:cubicBezTo>
                  <a:cubicBezTo>
                    <a:pt x="7708" y="0"/>
                    <a:pt x="8561" y="0"/>
                    <a:pt x="8878" y="586"/>
                  </a:cubicBezTo>
                  <a:cubicBezTo>
                    <a:pt x="9000" y="732"/>
                    <a:pt x="9098" y="854"/>
                    <a:pt x="9244" y="854"/>
                  </a:cubicBezTo>
                  <a:lnTo>
                    <a:pt x="9269" y="854"/>
                  </a:lnTo>
                  <a:cubicBezTo>
                    <a:pt x="9415" y="854"/>
                    <a:pt x="9537" y="732"/>
                    <a:pt x="9659" y="586"/>
                  </a:cubicBezTo>
                  <a:cubicBezTo>
                    <a:pt x="9805" y="317"/>
                    <a:pt x="10074" y="171"/>
                    <a:pt x="10391" y="147"/>
                  </a:cubicBezTo>
                  <a:cubicBezTo>
                    <a:pt x="10683" y="171"/>
                    <a:pt x="10976" y="317"/>
                    <a:pt x="11122" y="586"/>
                  </a:cubicBezTo>
                  <a:cubicBezTo>
                    <a:pt x="11244" y="732"/>
                    <a:pt x="11342" y="854"/>
                    <a:pt x="11488" y="8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 descr="Logo, company name&#10;&#10;AI-generated content may be incorrect.">
            <a:extLst>
              <a:ext uri="{FF2B5EF4-FFF2-40B4-BE49-F238E27FC236}">
                <a16:creationId xmlns:a16="http://schemas.microsoft.com/office/drawing/2014/main" id="{A634CA2A-60D6-F15D-7CFD-E32088327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721" y="1313137"/>
            <a:ext cx="2158817" cy="21588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36"/>
          <p:cNvSpPr txBox="1">
            <a:spLocks noGrp="1"/>
          </p:cNvSpPr>
          <p:nvPr>
            <p:ph type="title"/>
          </p:nvPr>
        </p:nvSpPr>
        <p:spPr>
          <a:xfrm>
            <a:off x="715125" y="731525"/>
            <a:ext cx="77139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ptos Black" panose="020B0004020202020204" pitchFamily="34" charset="0"/>
              </a:rPr>
              <a:t>Path to Registration</a:t>
            </a:r>
            <a:endParaRPr dirty="0">
              <a:latin typeface="Aptos Black" panose="020B0004020202020204" pitchFamily="34" charset="0"/>
            </a:endParaRPr>
          </a:p>
        </p:txBody>
      </p:sp>
      <p:sp>
        <p:nvSpPr>
          <p:cNvPr id="707" name="Google Shape;707;p36"/>
          <p:cNvSpPr/>
          <p:nvPr/>
        </p:nvSpPr>
        <p:spPr>
          <a:xfrm>
            <a:off x="7746400" y="1066450"/>
            <a:ext cx="457208" cy="164590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36"/>
          <p:cNvSpPr/>
          <p:nvPr/>
        </p:nvSpPr>
        <p:spPr>
          <a:xfrm>
            <a:off x="7971832" y="917810"/>
            <a:ext cx="457196" cy="57149"/>
          </a:xfrm>
          <a:custGeom>
            <a:avLst/>
            <a:gdLst/>
            <a:ahLst/>
            <a:cxnLst/>
            <a:rect l="l" t="t" r="r" b="b"/>
            <a:pathLst>
              <a:path w="11732" h="1391" extrusionOk="0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36"/>
          <p:cNvSpPr/>
          <p:nvPr/>
        </p:nvSpPr>
        <p:spPr>
          <a:xfrm>
            <a:off x="715100" y="1357700"/>
            <a:ext cx="457207" cy="59636"/>
          </a:xfrm>
          <a:custGeom>
            <a:avLst/>
            <a:gdLst/>
            <a:ahLst/>
            <a:cxnLst/>
            <a:rect l="l" t="t" r="r" b="b"/>
            <a:pathLst>
              <a:path w="8294" h="952" extrusionOk="0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575;p33">
            <a:extLst>
              <a:ext uri="{FF2B5EF4-FFF2-40B4-BE49-F238E27FC236}">
                <a16:creationId xmlns:a16="http://schemas.microsoft.com/office/drawing/2014/main" id="{93677BEE-8486-573A-565E-A0E3690996D2}"/>
              </a:ext>
            </a:extLst>
          </p:cNvPr>
          <p:cNvSpPr txBox="1">
            <a:spLocks/>
          </p:cNvSpPr>
          <p:nvPr/>
        </p:nvSpPr>
        <p:spPr>
          <a:xfrm>
            <a:off x="2057400" y="224035"/>
            <a:ext cx="5029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 Black"/>
              <a:buNone/>
              <a:defRPr sz="3500" b="0" i="0" u="none" strike="noStrike" cap="none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1600" dirty="0">
                <a:latin typeface="Karla" pitchFamily="2" charset="0"/>
              </a:rPr>
              <a:t>Section 3</a:t>
            </a:r>
          </a:p>
        </p:txBody>
      </p:sp>
      <p:pic>
        <p:nvPicPr>
          <p:cNvPr id="5" name="Graphic 4" descr="Beaker with solid fill">
            <a:extLst>
              <a:ext uri="{FF2B5EF4-FFF2-40B4-BE49-F238E27FC236}">
                <a16:creationId xmlns:a16="http://schemas.microsoft.com/office/drawing/2014/main" id="{B9D6C6FD-C025-5946-1CF4-7761EDBAB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503" y="1742843"/>
            <a:ext cx="914400" cy="914400"/>
          </a:xfrm>
          <a:prstGeom prst="rect">
            <a:avLst/>
          </a:prstGeom>
        </p:spPr>
      </p:pic>
      <p:pic>
        <p:nvPicPr>
          <p:cNvPr id="7" name="Graphic 6" descr="Building outline">
            <a:extLst>
              <a:ext uri="{FF2B5EF4-FFF2-40B4-BE49-F238E27FC236}">
                <a16:creationId xmlns:a16="http://schemas.microsoft.com/office/drawing/2014/main" id="{AAEAE9E3-FCC9-0BF7-C618-F412903893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58885" y="1836002"/>
            <a:ext cx="914400" cy="914400"/>
          </a:xfrm>
          <a:prstGeom prst="rect">
            <a:avLst/>
          </a:prstGeom>
        </p:spPr>
      </p:pic>
      <p:pic>
        <p:nvPicPr>
          <p:cNvPr id="9" name="Picture 8" descr="Logo&#10;&#10;AI-generated content may be incorrect.">
            <a:extLst>
              <a:ext uri="{FF2B5EF4-FFF2-40B4-BE49-F238E27FC236}">
                <a16:creationId xmlns:a16="http://schemas.microsoft.com/office/drawing/2014/main" id="{ED2EBB0A-483C-D3F2-ADF2-7F744F14E3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3505" y="1746675"/>
            <a:ext cx="1193223" cy="1193223"/>
          </a:xfrm>
          <a:prstGeom prst="rect">
            <a:avLst/>
          </a:prstGeom>
        </p:spPr>
      </p:pic>
      <p:pic>
        <p:nvPicPr>
          <p:cNvPr id="11" name="Graphic 10" descr="Checkbox Checked with solid fill">
            <a:extLst>
              <a:ext uri="{FF2B5EF4-FFF2-40B4-BE49-F238E27FC236}">
                <a16:creationId xmlns:a16="http://schemas.microsoft.com/office/drawing/2014/main" id="{3D07C6AE-D10B-C88E-84EE-2CDADC1E72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40234" y="1924815"/>
            <a:ext cx="91440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89882F-EBD3-E1F1-6CD6-25E0BE058A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39640" y="2032297"/>
            <a:ext cx="1317857" cy="764357"/>
          </a:xfrm>
          <a:prstGeom prst="rect">
            <a:avLst/>
          </a:prstGeom>
        </p:spPr>
      </p:pic>
      <p:pic>
        <p:nvPicPr>
          <p:cNvPr id="15" name="Graphic 14" descr="Arrow Right with solid fill">
            <a:extLst>
              <a:ext uri="{FF2B5EF4-FFF2-40B4-BE49-F238E27FC236}">
                <a16:creationId xmlns:a16="http://schemas.microsoft.com/office/drawing/2014/main" id="{8000A99C-FC23-1601-FE11-D2B2B8F563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07077" y="1890311"/>
            <a:ext cx="914400" cy="914400"/>
          </a:xfrm>
          <a:prstGeom prst="rect">
            <a:avLst/>
          </a:prstGeom>
        </p:spPr>
      </p:pic>
      <p:pic>
        <p:nvPicPr>
          <p:cNvPr id="16" name="Graphic 15" descr="Arrow Right with solid fill">
            <a:extLst>
              <a:ext uri="{FF2B5EF4-FFF2-40B4-BE49-F238E27FC236}">
                <a16:creationId xmlns:a16="http://schemas.microsoft.com/office/drawing/2014/main" id="{BA391590-8295-A891-D05C-7E610DE515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06159" y="1887956"/>
            <a:ext cx="914400" cy="914400"/>
          </a:xfrm>
          <a:prstGeom prst="rect">
            <a:avLst/>
          </a:prstGeom>
        </p:spPr>
      </p:pic>
      <p:pic>
        <p:nvPicPr>
          <p:cNvPr id="17" name="Graphic 16" descr="Arrow Right with solid fill">
            <a:extLst>
              <a:ext uri="{FF2B5EF4-FFF2-40B4-BE49-F238E27FC236}">
                <a16:creationId xmlns:a16="http://schemas.microsoft.com/office/drawing/2014/main" id="{F3BDBB29-203C-15E0-BF3B-6701885EA87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01381" y="1925945"/>
            <a:ext cx="914400" cy="914400"/>
          </a:xfrm>
          <a:prstGeom prst="rect">
            <a:avLst/>
          </a:prstGeom>
        </p:spPr>
      </p:pic>
      <p:pic>
        <p:nvPicPr>
          <p:cNvPr id="18" name="Graphic 17" descr="Arrow Right with solid fill">
            <a:extLst>
              <a:ext uri="{FF2B5EF4-FFF2-40B4-BE49-F238E27FC236}">
                <a16:creationId xmlns:a16="http://schemas.microsoft.com/office/drawing/2014/main" id="{496F77BA-A76E-E6BF-7710-A457FFB146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00787" y="1923685"/>
            <a:ext cx="914400" cy="914400"/>
          </a:xfrm>
          <a:prstGeom prst="rect">
            <a:avLst/>
          </a:prstGeom>
        </p:spPr>
      </p:pic>
      <p:sp>
        <p:nvSpPr>
          <p:cNvPr id="19" name="Google Shape;664;p35">
            <a:extLst>
              <a:ext uri="{FF2B5EF4-FFF2-40B4-BE49-F238E27FC236}">
                <a16:creationId xmlns:a16="http://schemas.microsoft.com/office/drawing/2014/main" id="{AC5CBD71-D2FD-FE32-F5C7-441F0FD30F94}"/>
              </a:ext>
            </a:extLst>
          </p:cNvPr>
          <p:cNvSpPr txBox="1">
            <a:spLocks/>
          </p:cNvSpPr>
          <p:nvPr/>
        </p:nvSpPr>
        <p:spPr>
          <a:xfrm>
            <a:off x="282477" y="2939897"/>
            <a:ext cx="1310540" cy="10745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200" dirty="0">
                <a:latin typeface="Karla" pitchFamily="2" charset="0"/>
              </a:rPr>
              <a:t>Active Ingredient</a:t>
            </a:r>
          </a:p>
          <a:p>
            <a:pPr algn="ctr"/>
            <a:r>
              <a:rPr lang="en-US" sz="1200" dirty="0">
                <a:latin typeface="Karla" pitchFamily="2" charset="0"/>
              </a:rPr>
              <a:t>New?</a:t>
            </a:r>
          </a:p>
          <a:p>
            <a:pPr algn="ctr"/>
            <a:r>
              <a:rPr lang="en-US" sz="1200" dirty="0">
                <a:latin typeface="Karla" pitchFamily="2" charset="0"/>
              </a:rPr>
              <a:t>Existing?</a:t>
            </a:r>
          </a:p>
        </p:txBody>
      </p:sp>
      <p:sp>
        <p:nvSpPr>
          <p:cNvPr id="21" name="Google Shape;664;p35">
            <a:extLst>
              <a:ext uri="{FF2B5EF4-FFF2-40B4-BE49-F238E27FC236}">
                <a16:creationId xmlns:a16="http://schemas.microsoft.com/office/drawing/2014/main" id="{6923FFFC-D3E2-8948-3CBD-4EBEFF69D4C2}"/>
              </a:ext>
            </a:extLst>
          </p:cNvPr>
          <p:cNvSpPr txBox="1">
            <a:spLocks/>
          </p:cNvSpPr>
          <p:nvPr/>
        </p:nvSpPr>
        <p:spPr>
          <a:xfrm>
            <a:off x="1689365" y="2897870"/>
            <a:ext cx="1453440" cy="7302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200" dirty="0">
                <a:latin typeface="Karla" pitchFamily="2" charset="0"/>
              </a:rPr>
              <a:t>Company develops a formula containing approved active ingredient</a:t>
            </a:r>
          </a:p>
        </p:txBody>
      </p:sp>
      <p:sp>
        <p:nvSpPr>
          <p:cNvPr id="22" name="Google Shape;664;p35">
            <a:extLst>
              <a:ext uri="{FF2B5EF4-FFF2-40B4-BE49-F238E27FC236}">
                <a16:creationId xmlns:a16="http://schemas.microsoft.com/office/drawing/2014/main" id="{BC03CBCC-5058-DC4B-7B0B-AC2A49B87762}"/>
              </a:ext>
            </a:extLst>
          </p:cNvPr>
          <p:cNvSpPr txBox="1">
            <a:spLocks/>
          </p:cNvSpPr>
          <p:nvPr/>
        </p:nvSpPr>
        <p:spPr>
          <a:xfrm>
            <a:off x="3438452" y="2995908"/>
            <a:ext cx="1768115" cy="17081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200" dirty="0">
                <a:latin typeface="Karla" pitchFamily="2" charset="0"/>
              </a:rPr>
              <a:t>Company submits specific formula to EPA for approval</a:t>
            </a:r>
          </a:p>
          <a:p>
            <a:pPr algn="ctr"/>
            <a:endParaRPr lang="en-US" sz="1200" dirty="0">
              <a:latin typeface="Karla" pitchFamily="2" charset="0"/>
            </a:endParaRPr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arla" pitchFamily="2" charset="0"/>
              </a:rPr>
              <a:t>Claims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arla" pitchFamily="2" charset="0"/>
              </a:rPr>
              <a:t>Efficacy Testing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arla" pitchFamily="2" charset="0"/>
              </a:rPr>
              <a:t>Risk Assessment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arla" pitchFamily="2" charset="0"/>
              </a:rPr>
              <a:t>Long, $$$ process</a:t>
            </a:r>
          </a:p>
        </p:txBody>
      </p:sp>
      <p:sp>
        <p:nvSpPr>
          <p:cNvPr id="23" name="Google Shape;664;p35">
            <a:extLst>
              <a:ext uri="{FF2B5EF4-FFF2-40B4-BE49-F238E27FC236}">
                <a16:creationId xmlns:a16="http://schemas.microsoft.com/office/drawing/2014/main" id="{0311B831-4DB4-2FD2-BC79-179399D828A9}"/>
              </a:ext>
            </a:extLst>
          </p:cNvPr>
          <p:cNvSpPr txBox="1">
            <a:spLocks/>
          </p:cNvSpPr>
          <p:nvPr/>
        </p:nvSpPr>
        <p:spPr>
          <a:xfrm>
            <a:off x="5542164" y="2943224"/>
            <a:ext cx="1310540" cy="15387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200" dirty="0">
                <a:latin typeface="Karla" pitchFamily="2" charset="0"/>
              </a:rPr>
              <a:t>EPA approves formula</a:t>
            </a:r>
          </a:p>
          <a:p>
            <a:pPr algn="ctr"/>
            <a:endParaRPr lang="en-US" sz="1200" dirty="0">
              <a:latin typeface="Karla" pitchFamily="2" charset="0"/>
            </a:endParaRPr>
          </a:p>
          <a:p>
            <a:pPr algn="ctr"/>
            <a:r>
              <a:rPr lang="en-US" sz="1200" dirty="0">
                <a:latin typeface="Karla" pitchFamily="2" charset="0"/>
              </a:rPr>
              <a:t> It is issued and EPA registration number and an EPA Master label</a:t>
            </a:r>
          </a:p>
        </p:txBody>
      </p:sp>
      <p:sp>
        <p:nvSpPr>
          <p:cNvPr id="24" name="Google Shape;664;p35">
            <a:extLst>
              <a:ext uri="{FF2B5EF4-FFF2-40B4-BE49-F238E27FC236}">
                <a16:creationId xmlns:a16="http://schemas.microsoft.com/office/drawing/2014/main" id="{6ACB3311-B57B-17E1-2775-37C33751B8FA}"/>
              </a:ext>
            </a:extLst>
          </p:cNvPr>
          <p:cNvSpPr txBox="1">
            <a:spLocks/>
          </p:cNvSpPr>
          <p:nvPr/>
        </p:nvSpPr>
        <p:spPr>
          <a:xfrm>
            <a:off x="7188300" y="2946697"/>
            <a:ext cx="1620536" cy="13204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200" dirty="0">
                <a:latin typeface="Karla" pitchFamily="2" charset="0"/>
              </a:rPr>
              <a:t>Company sends approved label, container label, and formula (ME) to all 50 states individually for approval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>
          <a:extLst>
            <a:ext uri="{FF2B5EF4-FFF2-40B4-BE49-F238E27FC236}">
              <a16:creationId xmlns:a16="http://schemas.microsoft.com/office/drawing/2014/main" id="{D00BFE05-69BE-44EF-1F9E-7DD00FEF1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575;p33">
            <a:extLst>
              <a:ext uri="{FF2B5EF4-FFF2-40B4-BE49-F238E27FC236}">
                <a16:creationId xmlns:a16="http://schemas.microsoft.com/office/drawing/2014/main" id="{4AA78A71-A740-C8E7-FB15-F8B75DA7A690}"/>
              </a:ext>
            </a:extLst>
          </p:cNvPr>
          <p:cNvSpPr txBox="1">
            <a:spLocks/>
          </p:cNvSpPr>
          <p:nvPr/>
        </p:nvSpPr>
        <p:spPr>
          <a:xfrm>
            <a:off x="4065371" y="-2223786"/>
            <a:ext cx="1609671" cy="12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 Black"/>
              <a:buNone/>
              <a:defRPr sz="3500" b="0" i="0" u="none" strike="noStrike" cap="none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1600" dirty="0">
                <a:latin typeface="Karla" pitchFamily="2" charset="0"/>
              </a:rPr>
              <a:t>Section 3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8A40439-13CA-2D85-CCE5-A3D85404D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526" y="1264227"/>
            <a:ext cx="7715700" cy="685800"/>
          </a:xfrm>
        </p:spPr>
        <p:txBody>
          <a:bodyPr/>
          <a:lstStyle/>
          <a:p>
            <a:r>
              <a:rPr lang="en-US" dirty="0"/>
              <a:t>Maine </a:t>
            </a:r>
            <a:br>
              <a:rPr lang="en-US" dirty="0"/>
            </a:br>
            <a:r>
              <a:rPr lang="en-US" dirty="0"/>
              <a:t>Registration</a:t>
            </a:r>
          </a:p>
        </p:txBody>
      </p:sp>
      <p:sp>
        <p:nvSpPr>
          <p:cNvPr id="7" name="Google Shape;664;p35">
            <a:extLst>
              <a:ext uri="{FF2B5EF4-FFF2-40B4-BE49-F238E27FC236}">
                <a16:creationId xmlns:a16="http://schemas.microsoft.com/office/drawing/2014/main" id="{D21F057B-6EAD-C9B6-1029-D972D6C554C9}"/>
              </a:ext>
            </a:extLst>
          </p:cNvPr>
          <p:cNvSpPr txBox="1">
            <a:spLocks/>
          </p:cNvSpPr>
          <p:nvPr/>
        </p:nvSpPr>
        <p:spPr>
          <a:xfrm>
            <a:off x="2559667" y="2425218"/>
            <a:ext cx="3765418" cy="24942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Karla" pitchFamily="2" charset="0"/>
              </a:rPr>
              <a:t>CSF – Confidential Statement of Formula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Karla" pitchFamily="2" charset="0"/>
              </a:rPr>
              <a:t>Safety Data Sheet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Karla" pitchFamily="2" charset="0"/>
              </a:rPr>
              <a:t>Container Label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Karla" pitchFamily="2" charset="0"/>
              </a:rPr>
              <a:t>Maine Laws and Restrictions</a:t>
            </a:r>
          </a:p>
          <a:p>
            <a:pPr marL="228600" indent="-228600" algn="ctr">
              <a:buFont typeface="Arial" panose="020B0604020202020204" pitchFamily="34" charset="0"/>
              <a:buChar char="•"/>
            </a:pPr>
            <a:endParaRPr lang="en-US" sz="1200" dirty="0">
              <a:latin typeface="Karla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E1F228-B455-0FB0-0F56-0E806F86B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17" y="799403"/>
            <a:ext cx="2045091" cy="3823868"/>
          </a:xfrm>
          <a:prstGeom prst="rect">
            <a:avLst/>
          </a:prstGeom>
        </p:spPr>
      </p:pic>
      <p:sp>
        <p:nvSpPr>
          <p:cNvPr id="10" name="Google Shape;575;p33">
            <a:extLst>
              <a:ext uri="{FF2B5EF4-FFF2-40B4-BE49-F238E27FC236}">
                <a16:creationId xmlns:a16="http://schemas.microsoft.com/office/drawing/2014/main" id="{16882C68-DB83-D868-3AB8-EAA23F4B5541}"/>
              </a:ext>
            </a:extLst>
          </p:cNvPr>
          <p:cNvSpPr txBox="1">
            <a:spLocks/>
          </p:cNvSpPr>
          <p:nvPr/>
        </p:nvSpPr>
        <p:spPr>
          <a:xfrm>
            <a:off x="2057400" y="224035"/>
            <a:ext cx="5029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 Black"/>
              <a:buNone/>
              <a:defRPr sz="3500" b="0" i="0" u="none" strike="noStrike" cap="none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1600" dirty="0">
                <a:latin typeface="Karla" pitchFamily="2" charset="0"/>
              </a:rPr>
              <a:t>Section 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D070A1-1464-BCE5-ECDE-8BB14D7D9497}"/>
              </a:ext>
            </a:extLst>
          </p:cNvPr>
          <p:cNvSpPr/>
          <p:nvPr/>
        </p:nvSpPr>
        <p:spPr>
          <a:xfrm>
            <a:off x="715100" y="1156855"/>
            <a:ext cx="1501627" cy="26047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203230-7180-D912-6C1E-DE48C077FBA8}"/>
              </a:ext>
            </a:extLst>
          </p:cNvPr>
          <p:cNvSpPr/>
          <p:nvPr/>
        </p:nvSpPr>
        <p:spPr>
          <a:xfrm>
            <a:off x="1877291" y="3193473"/>
            <a:ext cx="464127" cy="19396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C1F3BD-E40E-CE24-4B79-11E71E258A52}"/>
              </a:ext>
            </a:extLst>
          </p:cNvPr>
          <p:cNvSpPr/>
          <p:nvPr/>
        </p:nvSpPr>
        <p:spPr>
          <a:xfrm>
            <a:off x="505691" y="3193473"/>
            <a:ext cx="581891" cy="19396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ext, letter&#10;&#10;AI-generated content may be incorrect.">
            <a:extLst>
              <a:ext uri="{FF2B5EF4-FFF2-40B4-BE49-F238E27FC236}">
                <a16:creationId xmlns:a16="http://schemas.microsoft.com/office/drawing/2014/main" id="{CF8291EE-BC01-4B91-0261-BF6757CC2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7361" y="830032"/>
            <a:ext cx="2254928" cy="376261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6A22EF4-8D58-A870-6A04-37ACBEF1C65F}"/>
              </a:ext>
            </a:extLst>
          </p:cNvPr>
          <p:cNvSpPr/>
          <p:nvPr/>
        </p:nvSpPr>
        <p:spPr>
          <a:xfrm>
            <a:off x="6662714" y="1355518"/>
            <a:ext cx="785740" cy="32624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26E74CD-9F65-F4A0-E9E2-7664AC178121}"/>
              </a:ext>
            </a:extLst>
          </p:cNvPr>
          <p:cNvSpPr/>
          <p:nvPr/>
        </p:nvSpPr>
        <p:spPr>
          <a:xfrm>
            <a:off x="6929222" y="1732306"/>
            <a:ext cx="735196" cy="13070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168EAE-EF86-41D6-56E6-7F8AB55AE167}"/>
              </a:ext>
            </a:extLst>
          </p:cNvPr>
          <p:cNvSpPr/>
          <p:nvPr/>
        </p:nvSpPr>
        <p:spPr>
          <a:xfrm>
            <a:off x="6616764" y="3947083"/>
            <a:ext cx="505447" cy="17920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04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>
          <a:extLst>
            <a:ext uri="{FF2B5EF4-FFF2-40B4-BE49-F238E27FC236}">
              <a16:creationId xmlns:a16="http://schemas.microsoft.com/office/drawing/2014/main" id="{48A31572-3F70-3048-0BD8-5961E8552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40">
            <a:extLst>
              <a:ext uri="{FF2B5EF4-FFF2-40B4-BE49-F238E27FC236}">
                <a16:creationId xmlns:a16="http://schemas.microsoft.com/office/drawing/2014/main" id="{7946E311-53FA-084A-103D-CA26BF459306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291115" y="1109984"/>
            <a:ext cx="8404037" cy="36477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Federally Exempt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Registered by some states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Maine Registered (2022)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Pesticide by Maine Definition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"Spray adjuvant" means any </a:t>
            </a:r>
            <a:r>
              <a:rPr lang="en-US" sz="1600" dirty="0">
                <a:highlight>
                  <a:srgbClr val="FFFF00"/>
                </a:highlight>
              </a:rPr>
              <a:t>wetting agent, spreading agent, sticker, deposit builder, adhesive, emulsifying agent, deflocculating agent, water modifier or similar agent</a:t>
            </a:r>
            <a:r>
              <a:rPr lang="en-US" sz="1600" dirty="0"/>
              <a:t> that is intended to be used with any other pesticide as an aid to the application or the effect.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"Pesticide" means:  </a:t>
            </a:r>
          </a:p>
          <a:p>
            <a:pPr marL="139700" indent="0"/>
            <a:r>
              <a:rPr lang="en-US" sz="1600" dirty="0"/>
              <a:t>A. Any substance or mixture of substances intended for preventing, destroying, repelling or mitigating any pests;   [PL 2021, c. 673, §2 (NEW).]</a:t>
            </a:r>
          </a:p>
          <a:p>
            <a:pPr marL="139700" indent="0"/>
            <a:r>
              <a:rPr lang="en-US" sz="1600" dirty="0"/>
              <a:t>B. Any substance or mixture of substances intended for use as a plant regulator, defoliant or desiccant; and   [PL 2021, c. 673, §2 (NEW).]</a:t>
            </a:r>
          </a:p>
          <a:p>
            <a:pPr marL="139700" indent="0"/>
            <a:r>
              <a:rPr lang="en-US" sz="1600" dirty="0"/>
              <a:t>C. </a:t>
            </a:r>
            <a:r>
              <a:rPr lang="en-US" sz="1600" dirty="0">
                <a:highlight>
                  <a:srgbClr val="FFFF00"/>
                </a:highlight>
              </a:rPr>
              <a:t>Any substance or mixture of substances intended to be used as a spray adjuvant. 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sz="1600" dirty="0"/>
          </a:p>
        </p:txBody>
      </p:sp>
      <p:sp>
        <p:nvSpPr>
          <p:cNvPr id="837" name="Google Shape;837;p40">
            <a:extLst>
              <a:ext uri="{FF2B5EF4-FFF2-40B4-BE49-F238E27FC236}">
                <a16:creationId xmlns:a16="http://schemas.microsoft.com/office/drawing/2014/main" id="{2DCF9059-AC69-99F5-3211-C141E6EB0D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392098" y="607348"/>
            <a:ext cx="77157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ptos Black" panose="020B0004020202020204" pitchFamily="34" charset="0"/>
              </a:rPr>
              <a:t>Adjuvants</a:t>
            </a:r>
            <a:endParaRPr dirty="0">
              <a:latin typeface="Aptos Black" panose="020B0004020202020204" pitchFamily="34" charset="0"/>
            </a:endParaRPr>
          </a:p>
        </p:txBody>
      </p:sp>
      <p:sp>
        <p:nvSpPr>
          <p:cNvPr id="12" name="Google Shape;575;p33">
            <a:extLst>
              <a:ext uri="{FF2B5EF4-FFF2-40B4-BE49-F238E27FC236}">
                <a16:creationId xmlns:a16="http://schemas.microsoft.com/office/drawing/2014/main" id="{A043C092-A053-0EE6-0D14-CECB5DFB795C}"/>
              </a:ext>
            </a:extLst>
          </p:cNvPr>
          <p:cNvSpPr txBox="1">
            <a:spLocks/>
          </p:cNvSpPr>
          <p:nvPr/>
        </p:nvSpPr>
        <p:spPr>
          <a:xfrm>
            <a:off x="4065371" y="-2223786"/>
            <a:ext cx="1609671" cy="12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 Black"/>
              <a:buNone/>
              <a:defRPr sz="3500" b="0" i="0" u="none" strike="noStrike" cap="none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1600" dirty="0">
                <a:latin typeface="Karla" pitchFamily="2" charset="0"/>
              </a:rPr>
              <a:t>Section 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6A7987-CC06-A1CB-8C15-5F7FF04F7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124" y="669073"/>
            <a:ext cx="2154865" cy="150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790F9F-59EF-86DD-0752-7647A6FEA1FA}"/>
              </a:ext>
            </a:extLst>
          </p:cNvPr>
          <p:cNvSpPr txBox="1"/>
          <p:nvPr/>
        </p:nvSpPr>
        <p:spPr>
          <a:xfrm>
            <a:off x="5729376" y="1708047"/>
            <a:ext cx="1070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Karla" pitchFamily="2" charset="0"/>
              </a:rPr>
              <a:t>Image: </a:t>
            </a:r>
            <a:r>
              <a:rPr lang="en-US" sz="800" dirty="0">
                <a:latin typeface="Karla" pitchFamily="2" charset="0"/>
                <a:hlinkClick r:id="rId4"/>
              </a:rPr>
              <a:t>Alabama A&amp;M and Auburn Extension</a:t>
            </a:r>
            <a:endParaRPr lang="en-US" sz="800" dirty="0">
              <a:latin typeface="Karla" pitchFamily="2" charset="0"/>
            </a:endParaRPr>
          </a:p>
        </p:txBody>
      </p:sp>
      <p:grpSp>
        <p:nvGrpSpPr>
          <p:cNvPr id="3" name="Google Shape;1093;p49">
            <a:extLst>
              <a:ext uri="{FF2B5EF4-FFF2-40B4-BE49-F238E27FC236}">
                <a16:creationId xmlns:a16="http://schemas.microsoft.com/office/drawing/2014/main" id="{4FF730C8-68B5-F2BE-632F-0355243455FD}"/>
              </a:ext>
            </a:extLst>
          </p:cNvPr>
          <p:cNvGrpSpPr/>
          <p:nvPr/>
        </p:nvGrpSpPr>
        <p:grpSpPr>
          <a:xfrm>
            <a:off x="6666982" y="201364"/>
            <a:ext cx="1821392" cy="1830636"/>
            <a:chOff x="4799952" y="856995"/>
            <a:chExt cx="3718298" cy="3756180"/>
          </a:xfrm>
        </p:grpSpPr>
        <p:sp>
          <p:nvSpPr>
            <p:cNvPr id="4" name="Google Shape;1094;p49">
              <a:extLst>
                <a:ext uri="{FF2B5EF4-FFF2-40B4-BE49-F238E27FC236}">
                  <a16:creationId xmlns:a16="http://schemas.microsoft.com/office/drawing/2014/main" id="{0E3B641F-B4E2-CF82-2F0A-88192ACD8A3B}"/>
                </a:ext>
              </a:extLst>
            </p:cNvPr>
            <p:cNvSpPr/>
            <p:nvPr/>
          </p:nvSpPr>
          <p:spPr>
            <a:xfrm>
              <a:off x="4844450" y="978975"/>
              <a:ext cx="3673800" cy="36342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1095;p49">
              <a:extLst>
                <a:ext uri="{FF2B5EF4-FFF2-40B4-BE49-F238E27FC236}">
                  <a16:creationId xmlns:a16="http://schemas.microsoft.com/office/drawing/2014/main" id="{D9BF0761-AAD5-0C34-E055-FDD8A35C530B}"/>
                </a:ext>
              </a:extLst>
            </p:cNvPr>
            <p:cNvGrpSpPr/>
            <p:nvPr/>
          </p:nvGrpSpPr>
          <p:grpSpPr>
            <a:xfrm>
              <a:off x="4799952" y="856995"/>
              <a:ext cx="3674100" cy="3616200"/>
              <a:chOff x="4799952" y="856995"/>
              <a:chExt cx="3674100" cy="3616200"/>
            </a:xfrm>
          </p:grpSpPr>
          <p:sp>
            <p:nvSpPr>
              <p:cNvPr id="6" name="Google Shape;1096;p49">
                <a:extLst>
                  <a:ext uri="{FF2B5EF4-FFF2-40B4-BE49-F238E27FC236}">
                    <a16:creationId xmlns:a16="http://schemas.microsoft.com/office/drawing/2014/main" id="{7BC9CE22-776C-7310-1855-F3C76F8E62A8}"/>
                  </a:ext>
                </a:extLst>
              </p:cNvPr>
              <p:cNvSpPr/>
              <p:nvPr/>
            </p:nvSpPr>
            <p:spPr>
              <a:xfrm>
                <a:off x="4799952" y="856995"/>
                <a:ext cx="3673800" cy="36162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cxnSp>
            <p:nvCxnSpPr>
              <p:cNvPr id="7" name="Google Shape;1097;p49">
                <a:extLst>
                  <a:ext uri="{FF2B5EF4-FFF2-40B4-BE49-F238E27FC236}">
                    <a16:creationId xmlns:a16="http://schemas.microsoft.com/office/drawing/2014/main" id="{2FA5DD3E-C639-4059-97C2-E92F3BB25501}"/>
                  </a:ext>
                </a:extLst>
              </p:cNvPr>
              <p:cNvCxnSpPr/>
              <p:nvPr/>
            </p:nvCxnSpPr>
            <p:spPr>
              <a:xfrm>
                <a:off x="4799952" y="1302769"/>
                <a:ext cx="36741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8" name="Google Shape;1098;p49">
                <a:extLst>
                  <a:ext uri="{FF2B5EF4-FFF2-40B4-BE49-F238E27FC236}">
                    <a16:creationId xmlns:a16="http://schemas.microsoft.com/office/drawing/2014/main" id="{665A96A6-58DA-0643-C599-D20D9153D927}"/>
                  </a:ext>
                </a:extLst>
              </p:cNvPr>
              <p:cNvGrpSpPr/>
              <p:nvPr/>
            </p:nvGrpSpPr>
            <p:grpSpPr>
              <a:xfrm>
                <a:off x="7492324" y="978977"/>
                <a:ext cx="845101" cy="183000"/>
                <a:chOff x="1605849" y="363963"/>
                <a:chExt cx="845101" cy="183000"/>
              </a:xfrm>
            </p:grpSpPr>
            <p:sp>
              <p:nvSpPr>
                <p:cNvPr id="9" name="Google Shape;1099;p49">
                  <a:extLst>
                    <a:ext uri="{FF2B5EF4-FFF2-40B4-BE49-F238E27FC236}">
                      <a16:creationId xmlns:a16="http://schemas.microsoft.com/office/drawing/2014/main" id="{9C16DA8D-2890-56F5-71D1-E32779242E2A}"/>
                    </a:ext>
                  </a:extLst>
                </p:cNvPr>
                <p:cNvSpPr/>
                <p:nvPr/>
              </p:nvSpPr>
              <p:spPr>
                <a:xfrm>
                  <a:off x="1951450" y="367563"/>
                  <a:ext cx="179400" cy="179400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0" name="Google Shape;1100;p49">
                  <a:extLst>
                    <a:ext uri="{FF2B5EF4-FFF2-40B4-BE49-F238E27FC236}">
                      <a16:creationId xmlns:a16="http://schemas.microsoft.com/office/drawing/2014/main" id="{AE40003F-83B6-9198-00D7-A8B0B5C76378}"/>
                    </a:ext>
                  </a:extLst>
                </p:cNvPr>
                <p:cNvGrpSpPr/>
                <p:nvPr/>
              </p:nvGrpSpPr>
              <p:grpSpPr>
                <a:xfrm>
                  <a:off x="2267950" y="363963"/>
                  <a:ext cx="183000" cy="183000"/>
                  <a:chOff x="8225400" y="367488"/>
                  <a:chExt cx="183000" cy="183000"/>
                </a:xfrm>
              </p:grpSpPr>
              <p:cxnSp>
                <p:nvCxnSpPr>
                  <p:cNvPr id="25" name="Google Shape;1101;p49">
                    <a:extLst>
                      <a:ext uri="{FF2B5EF4-FFF2-40B4-BE49-F238E27FC236}">
                        <a16:creationId xmlns:a16="http://schemas.microsoft.com/office/drawing/2014/main" id="{0347136A-1F73-594C-946C-8E6E01660858}"/>
                      </a:ext>
                    </a:extLst>
                  </p:cNvPr>
                  <p:cNvCxnSpPr/>
                  <p:nvPr/>
                </p:nvCxnSpPr>
                <p:spPr>
                  <a:xfrm>
                    <a:off x="8225400" y="367488"/>
                    <a:ext cx="183000" cy="18300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8" name="Google Shape;1102;p49">
                    <a:extLst>
                      <a:ext uri="{FF2B5EF4-FFF2-40B4-BE49-F238E27FC236}">
                        <a16:creationId xmlns:a16="http://schemas.microsoft.com/office/drawing/2014/main" id="{3166C5B6-55B5-6936-9668-5C220A28FCF5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8225400" y="367488"/>
                    <a:ext cx="183000" cy="18300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cxnSp>
              <p:nvCxnSpPr>
                <p:cNvPr id="11" name="Google Shape;1103;p49">
                  <a:extLst>
                    <a:ext uri="{FF2B5EF4-FFF2-40B4-BE49-F238E27FC236}">
                      <a16:creationId xmlns:a16="http://schemas.microsoft.com/office/drawing/2014/main" id="{3C02417C-535F-4A96-1AF7-A44922CDBCE4}"/>
                    </a:ext>
                  </a:extLst>
                </p:cNvPr>
                <p:cNvCxnSpPr/>
                <p:nvPr/>
              </p:nvCxnSpPr>
              <p:spPr>
                <a:xfrm>
                  <a:off x="1605849" y="546963"/>
                  <a:ext cx="2085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29" name="Google Shape;837;p40">
            <a:extLst>
              <a:ext uri="{FF2B5EF4-FFF2-40B4-BE49-F238E27FC236}">
                <a16:creationId xmlns:a16="http://schemas.microsoft.com/office/drawing/2014/main" id="{FFEDD4B4-C206-EF63-3E0B-6A2464429BD6}"/>
              </a:ext>
            </a:extLst>
          </p:cNvPr>
          <p:cNvSpPr txBox="1">
            <a:spLocks/>
          </p:cNvSpPr>
          <p:nvPr/>
        </p:nvSpPr>
        <p:spPr>
          <a:xfrm>
            <a:off x="6205595" y="445127"/>
            <a:ext cx="2837409" cy="42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 Black"/>
              <a:buNone/>
              <a:defRPr sz="3500" b="0" i="0" u="none" strike="noStrike" cap="none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1600" dirty="0">
                <a:solidFill>
                  <a:srgbClr val="FF0000"/>
                </a:solidFill>
                <a:latin typeface="Aptos Black" panose="020B0004020202020204" pitchFamily="34" charset="0"/>
              </a:rPr>
              <a:t>*BENEFIT *</a:t>
            </a:r>
          </a:p>
        </p:txBody>
      </p:sp>
      <p:sp>
        <p:nvSpPr>
          <p:cNvPr id="30" name="Google Shape;501;p31">
            <a:extLst>
              <a:ext uri="{FF2B5EF4-FFF2-40B4-BE49-F238E27FC236}">
                <a16:creationId xmlns:a16="http://schemas.microsoft.com/office/drawing/2014/main" id="{2970FB04-C9B6-3196-78FB-EEB705FCCEB5}"/>
              </a:ext>
            </a:extLst>
          </p:cNvPr>
          <p:cNvSpPr txBox="1">
            <a:spLocks/>
          </p:cNvSpPr>
          <p:nvPr/>
        </p:nvSpPr>
        <p:spPr>
          <a:xfrm>
            <a:off x="6686232" y="815795"/>
            <a:ext cx="1732830" cy="9832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rgbClr val="FF0000"/>
                </a:solidFill>
                <a:latin typeface="Karla" pitchFamily="2" charset="0"/>
              </a:rPr>
              <a:t>Maintaining Compliance and Keeping Accurate Records</a:t>
            </a:r>
          </a:p>
        </p:txBody>
      </p:sp>
    </p:spTree>
    <p:extLst>
      <p:ext uri="{BB962C8B-B14F-4D97-AF65-F5344CB8AC3E}">
        <p14:creationId xmlns:p14="http://schemas.microsoft.com/office/powerpoint/2010/main" val="2612584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>
          <a:extLst>
            <a:ext uri="{FF2B5EF4-FFF2-40B4-BE49-F238E27FC236}">
              <a16:creationId xmlns:a16="http://schemas.microsoft.com/office/drawing/2014/main" id="{68C6DA78-D9E1-253F-2B38-DC2CE5AA9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36">
            <a:extLst>
              <a:ext uri="{FF2B5EF4-FFF2-40B4-BE49-F238E27FC236}">
                <a16:creationId xmlns:a16="http://schemas.microsoft.com/office/drawing/2014/main" id="{AD59B3C2-21EC-4257-6214-B8360DC037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5125" y="731525"/>
            <a:ext cx="77139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ptos Black" panose="020B0004020202020204" pitchFamily="34" charset="0"/>
              </a:rPr>
              <a:t>Path to Registration</a:t>
            </a:r>
            <a:endParaRPr dirty="0">
              <a:latin typeface="Aptos Black" panose="020B0004020202020204" pitchFamily="34" charset="0"/>
            </a:endParaRPr>
          </a:p>
        </p:txBody>
      </p:sp>
      <p:sp>
        <p:nvSpPr>
          <p:cNvPr id="707" name="Google Shape;707;p36">
            <a:extLst>
              <a:ext uri="{FF2B5EF4-FFF2-40B4-BE49-F238E27FC236}">
                <a16:creationId xmlns:a16="http://schemas.microsoft.com/office/drawing/2014/main" id="{C8778872-188F-6B88-95A2-A7A7B91B7319}"/>
              </a:ext>
            </a:extLst>
          </p:cNvPr>
          <p:cNvSpPr/>
          <p:nvPr/>
        </p:nvSpPr>
        <p:spPr>
          <a:xfrm>
            <a:off x="7746400" y="1066450"/>
            <a:ext cx="457208" cy="164590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36">
            <a:extLst>
              <a:ext uri="{FF2B5EF4-FFF2-40B4-BE49-F238E27FC236}">
                <a16:creationId xmlns:a16="http://schemas.microsoft.com/office/drawing/2014/main" id="{BE371733-4BEF-F56B-81AD-654B8E6C4400}"/>
              </a:ext>
            </a:extLst>
          </p:cNvPr>
          <p:cNvSpPr/>
          <p:nvPr/>
        </p:nvSpPr>
        <p:spPr>
          <a:xfrm>
            <a:off x="7971832" y="917810"/>
            <a:ext cx="457196" cy="57149"/>
          </a:xfrm>
          <a:custGeom>
            <a:avLst/>
            <a:gdLst/>
            <a:ahLst/>
            <a:cxnLst/>
            <a:rect l="l" t="t" r="r" b="b"/>
            <a:pathLst>
              <a:path w="11732" h="1391" extrusionOk="0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36">
            <a:extLst>
              <a:ext uri="{FF2B5EF4-FFF2-40B4-BE49-F238E27FC236}">
                <a16:creationId xmlns:a16="http://schemas.microsoft.com/office/drawing/2014/main" id="{4B90D77B-DBA5-9119-3EFD-E105C115980F}"/>
              </a:ext>
            </a:extLst>
          </p:cNvPr>
          <p:cNvSpPr/>
          <p:nvPr/>
        </p:nvSpPr>
        <p:spPr>
          <a:xfrm>
            <a:off x="715100" y="1357700"/>
            <a:ext cx="457207" cy="59636"/>
          </a:xfrm>
          <a:custGeom>
            <a:avLst/>
            <a:gdLst/>
            <a:ahLst/>
            <a:cxnLst/>
            <a:rect l="l" t="t" r="r" b="b"/>
            <a:pathLst>
              <a:path w="8294" h="952" extrusionOk="0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575;p33">
            <a:extLst>
              <a:ext uri="{FF2B5EF4-FFF2-40B4-BE49-F238E27FC236}">
                <a16:creationId xmlns:a16="http://schemas.microsoft.com/office/drawing/2014/main" id="{B54CFCEF-5010-688F-7C9A-DEA6641996F2}"/>
              </a:ext>
            </a:extLst>
          </p:cNvPr>
          <p:cNvSpPr txBox="1">
            <a:spLocks/>
          </p:cNvSpPr>
          <p:nvPr/>
        </p:nvSpPr>
        <p:spPr>
          <a:xfrm>
            <a:off x="2057400" y="224035"/>
            <a:ext cx="5029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 Black"/>
              <a:buNone/>
              <a:defRPr sz="3500" b="0" i="0" u="none" strike="noStrike" cap="none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1600" dirty="0">
                <a:latin typeface="Karla" pitchFamily="2" charset="0"/>
              </a:rPr>
              <a:t>Adjuvants</a:t>
            </a:r>
          </a:p>
        </p:txBody>
      </p:sp>
      <p:pic>
        <p:nvPicPr>
          <p:cNvPr id="7" name="Graphic 6" descr="Building outline">
            <a:extLst>
              <a:ext uri="{FF2B5EF4-FFF2-40B4-BE49-F238E27FC236}">
                <a16:creationId xmlns:a16="http://schemas.microsoft.com/office/drawing/2014/main" id="{3FFE30C8-2848-C74D-46FF-CF0AE5E90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8045" y="1834061"/>
            <a:ext cx="1184706" cy="1184706"/>
          </a:xfrm>
          <a:prstGeom prst="rect">
            <a:avLst/>
          </a:prstGeom>
        </p:spPr>
      </p:pic>
      <p:pic>
        <p:nvPicPr>
          <p:cNvPr id="11" name="Graphic 10" descr="Checkbox Checked with solid fill">
            <a:extLst>
              <a:ext uri="{FF2B5EF4-FFF2-40B4-BE49-F238E27FC236}">
                <a16:creationId xmlns:a16="http://schemas.microsoft.com/office/drawing/2014/main" id="{3D21C7E2-DCB7-D854-4FEC-25F9B1D5DE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10282" y="2121262"/>
            <a:ext cx="91440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1639CD-ADFF-8A6A-78F7-10F510EFAB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2308" y="2185262"/>
            <a:ext cx="1317857" cy="764357"/>
          </a:xfrm>
          <a:prstGeom prst="rect">
            <a:avLst/>
          </a:prstGeom>
        </p:spPr>
      </p:pic>
      <p:pic>
        <p:nvPicPr>
          <p:cNvPr id="16" name="Graphic 15" descr="Arrow Right with solid fill">
            <a:extLst>
              <a:ext uri="{FF2B5EF4-FFF2-40B4-BE49-F238E27FC236}">
                <a16:creationId xmlns:a16="http://schemas.microsoft.com/office/drawing/2014/main" id="{850240C9-DCF8-FFB1-45CB-2C5D39580D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02770" y="2093659"/>
            <a:ext cx="914400" cy="914400"/>
          </a:xfrm>
          <a:prstGeom prst="rect">
            <a:avLst/>
          </a:prstGeom>
        </p:spPr>
      </p:pic>
      <p:pic>
        <p:nvPicPr>
          <p:cNvPr id="17" name="Graphic 16" descr="Arrow Right with solid fill">
            <a:extLst>
              <a:ext uri="{FF2B5EF4-FFF2-40B4-BE49-F238E27FC236}">
                <a16:creationId xmlns:a16="http://schemas.microsoft.com/office/drawing/2014/main" id="{1546B671-E61E-94DC-F069-5BA8266B6E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75172" y="2084695"/>
            <a:ext cx="914400" cy="914400"/>
          </a:xfrm>
          <a:prstGeom prst="rect">
            <a:avLst/>
          </a:prstGeom>
        </p:spPr>
      </p:pic>
      <p:sp>
        <p:nvSpPr>
          <p:cNvPr id="21" name="Google Shape;664;p35">
            <a:extLst>
              <a:ext uri="{FF2B5EF4-FFF2-40B4-BE49-F238E27FC236}">
                <a16:creationId xmlns:a16="http://schemas.microsoft.com/office/drawing/2014/main" id="{785DA4D3-AC36-7997-999C-1E3D69BDB5FE}"/>
              </a:ext>
            </a:extLst>
          </p:cNvPr>
          <p:cNvSpPr txBox="1">
            <a:spLocks/>
          </p:cNvSpPr>
          <p:nvPr/>
        </p:nvSpPr>
        <p:spPr>
          <a:xfrm>
            <a:off x="269998" y="3008059"/>
            <a:ext cx="1453440" cy="13204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latin typeface="Karla" pitchFamily="2" charset="0"/>
              </a:rPr>
              <a:t>Company develops a formula</a:t>
            </a:r>
          </a:p>
        </p:txBody>
      </p:sp>
      <p:sp>
        <p:nvSpPr>
          <p:cNvPr id="23" name="Google Shape;664;p35">
            <a:extLst>
              <a:ext uri="{FF2B5EF4-FFF2-40B4-BE49-F238E27FC236}">
                <a16:creationId xmlns:a16="http://schemas.microsoft.com/office/drawing/2014/main" id="{10120D26-C3DA-6936-D55C-788D6B465804}"/>
              </a:ext>
            </a:extLst>
          </p:cNvPr>
          <p:cNvSpPr txBox="1">
            <a:spLocks/>
          </p:cNvSpPr>
          <p:nvPr/>
        </p:nvSpPr>
        <p:spPr>
          <a:xfrm>
            <a:off x="2180058" y="3025985"/>
            <a:ext cx="1820536" cy="15387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200" dirty="0">
                <a:latin typeface="Karla" pitchFamily="2" charset="0"/>
              </a:rPr>
              <a:t>Submit label and supporting documents to states that register adjuvants</a:t>
            </a:r>
          </a:p>
          <a:p>
            <a:pPr algn="ctr"/>
            <a:endParaRPr lang="en-US" sz="1200" dirty="0">
              <a:latin typeface="Karla" pitchFamily="2" charset="0"/>
            </a:endParaRPr>
          </a:p>
          <a:p>
            <a:pPr algn="ctr"/>
            <a:r>
              <a:rPr lang="en-US" sz="1200" dirty="0">
                <a:latin typeface="Karla" pitchFamily="2" charset="0"/>
              </a:rPr>
              <a:t>(ME, CA, WA.. Etc.) </a:t>
            </a:r>
          </a:p>
        </p:txBody>
      </p:sp>
      <p:sp>
        <p:nvSpPr>
          <p:cNvPr id="24" name="Google Shape;664;p35">
            <a:extLst>
              <a:ext uri="{FF2B5EF4-FFF2-40B4-BE49-F238E27FC236}">
                <a16:creationId xmlns:a16="http://schemas.microsoft.com/office/drawing/2014/main" id="{2E100217-19B6-207E-C32B-FE87D286A9D7}"/>
              </a:ext>
            </a:extLst>
          </p:cNvPr>
          <p:cNvSpPr txBox="1">
            <a:spLocks/>
          </p:cNvSpPr>
          <p:nvPr/>
        </p:nvSpPr>
        <p:spPr>
          <a:xfrm>
            <a:off x="4457214" y="3008058"/>
            <a:ext cx="1620536" cy="13204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latin typeface="Karla" pitchFamily="2" charset="0"/>
              </a:rPr>
              <a:t>Approval by State Pesticide Agency</a:t>
            </a:r>
          </a:p>
          <a:p>
            <a:pPr algn="ctr"/>
            <a:r>
              <a:rPr lang="en-US" dirty="0">
                <a:latin typeface="Karla" pitchFamily="2" charset="0"/>
              </a:rPr>
              <a:t>(BPC)</a:t>
            </a:r>
          </a:p>
        </p:txBody>
      </p:sp>
      <p:pic>
        <p:nvPicPr>
          <p:cNvPr id="4" name="Picture 3" descr="Text&#10;&#10;AI-generated content may be incorrect.">
            <a:extLst>
              <a:ext uri="{FF2B5EF4-FFF2-40B4-BE49-F238E27FC236}">
                <a16:creationId xmlns:a16="http://schemas.microsoft.com/office/drawing/2014/main" id="{126C4758-0810-C01B-097C-E3A819AAB7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36329" y="1381259"/>
            <a:ext cx="2653428" cy="26436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97CBAC-A5E3-7876-FFF3-BB94A17644AF}"/>
              </a:ext>
            </a:extLst>
          </p:cNvPr>
          <p:cNvSpPr/>
          <p:nvPr/>
        </p:nvSpPr>
        <p:spPr>
          <a:xfrm>
            <a:off x="6688015" y="1532792"/>
            <a:ext cx="1034562" cy="24032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A9B904-3AA4-E4CB-73D4-3B7AD53AB674}"/>
              </a:ext>
            </a:extLst>
          </p:cNvPr>
          <p:cNvSpPr/>
          <p:nvPr/>
        </p:nvSpPr>
        <p:spPr>
          <a:xfrm>
            <a:off x="6778869" y="1773115"/>
            <a:ext cx="369277" cy="12189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F9EA9B-2A2C-7B73-2CDF-9C121D334EAF}"/>
              </a:ext>
            </a:extLst>
          </p:cNvPr>
          <p:cNvSpPr/>
          <p:nvPr/>
        </p:nvSpPr>
        <p:spPr>
          <a:xfrm>
            <a:off x="6345115" y="3795346"/>
            <a:ext cx="826477" cy="12189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664;p35">
            <a:extLst>
              <a:ext uri="{FF2B5EF4-FFF2-40B4-BE49-F238E27FC236}">
                <a16:creationId xmlns:a16="http://schemas.microsoft.com/office/drawing/2014/main" id="{52ED94DC-7A71-1940-5CB5-F84A12F1E1A1}"/>
              </a:ext>
            </a:extLst>
          </p:cNvPr>
          <p:cNvSpPr txBox="1">
            <a:spLocks/>
          </p:cNvSpPr>
          <p:nvPr/>
        </p:nvSpPr>
        <p:spPr>
          <a:xfrm>
            <a:off x="5894667" y="3941599"/>
            <a:ext cx="2936751" cy="13204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>
                <a:latin typeface="Karla" pitchFamily="2" charset="0"/>
              </a:rPr>
              <a:t>No EPA Blueprint or allowed language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>
                <a:latin typeface="Karla" pitchFamily="2" charset="0"/>
              </a:rPr>
              <a:t>Responsibility of the BPC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>
                <a:latin typeface="Karla" pitchFamily="2" charset="0"/>
              </a:rPr>
              <a:t>Cooperation between states</a:t>
            </a:r>
          </a:p>
        </p:txBody>
      </p:sp>
    </p:spTree>
    <p:extLst>
      <p:ext uri="{BB962C8B-B14F-4D97-AF65-F5344CB8AC3E}">
        <p14:creationId xmlns:p14="http://schemas.microsoft.com/office/powerpoint/2010/main" val="1101669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>
          <a:extLst>
            <a:ext uri="{FF2B5EF4-FFF2-40B4-BE49-F238E27FC236}">
              <a16:creationId xmlns:a16="http://schemas.microsoft.com/office/drawing/2014/main" id="{4B85D3A8-4DD7-B12B-63A1-D15BD9542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40">
            <a:extLst>
              <a:ext uri="{FF2B5EF4-FFF2-40B4-BE49-F238E27FC236}">
                <a16:creationId xmlns:a16="http://schemas.microsoft.com/office/drawing/2014/main" id="{0879672D-7453-D145-C0DC-7A2C7D2E3563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502286" y="1682744"/>
            <a:ext cx="4453889" cy="30320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Federally Exempt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EPA 6 Conditions*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Claims and efficacy data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Pests of public health concern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State Label and Website Review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State Registered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Minimum Risk does </a:t>
            </a:r>
            <a:r>
              <a:rPr lang="en-US" sz="2000" u="sng" dirty="0">
                <a:solidFill>
                  <a:srgbClr val="FF0000"/>
                </a:solidFill>
              </a:rPr>
              <a:t>NOT</a:t>
            </a:r>
            <a:r>
              <a:rPr lang="en-US" sz="2000" dirty="0"/>
              <a:t> mean no risk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sz="2000" dirty="0"/>
          </a:p>
        </p:txBody>
      </p:sp>
      <p:sp>
        <p:nvSpPr>
          <p:cNvPr id="837" name="Google Shape;837;p40">
            <a:extLst>
              <a:ext uri="{FF2B5EF4-FFF2-40B4-BE49-F238E27FC236}">
                <a16:creationId xmlns:a16="http://schemas.microsoft.com/office/drawing/2014/main" id="{502B335C-521D-B1BA-FB04-A7D8FF3B1B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3988" y="721106"/>
            <a:ext cx="77157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ptos Black" panose="020B0004020202020204" pitchFamily="34" charset="0"/>
              </a:rPr>
              <a:t>Section 25(b) – Minimum Risk</a:t>
            </a:r>
            <a:endParaRPr dirty="0">
              <a:latin typeface="Aptos Black" panose="020B0004020202020204" pitchFamily="34" charset="0"/>
            </a:endParaRPr>
          </a:p>
        </p:txBody>
      </p:sp>
      <p:sp>
        <p:nvSpPr>
          <p:cNvPr id="861" name="Google Shape;861;p40">
            <a:extLst>
              <a:ext uri="{FF2B5EF4-FFF2-40B4-BE49-F238E27FC236}">
                <a16:creationId xmlns:a16="http://schemas.microsoft.com/office/drawing/2014/main" id="{42A59506-ABE3-B88A-93B6-2208072E7C88}"/>
              </a:ext>
            </a:extLst>
          </p:cNvPr>
          <p:cNvSpPr/>
          <p:nvPr/>
        </p:nvSpPr>
        <p:spPr>
          <a:xfrm>
            <a:off x="7968357" y="4549783"/>
            <a:ext cx="457207" cy="59636"/>
          </a:xfrm>
          <a:custGeom>
            <a:avLst/>
            <a:gdLst/>
            <a:ahLst/>
            <a:cxnLst/>
            <a:rect l="l" t="t" r="r" b="b"/>
            <a:pathLst>
              <a:path w="8294" h="952" extrusionOk="0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40">
            <a:extLst>
              <a:ext uri="{FF2B5EF4-FFF2-40B4-BE49-F238E27FC236}">
                <a16:creationId xmlns:a16="http://schemas.microsoft.com/office/drawing/2014/main" id="{5F0B2F1B-B134-DBFE-C7A1-9C0080DCB86A}"/>
              </a:ext>
            </a:extLst>
          </p:cNvPr>
          <p:cNvSpPr/>
          <p:nvPr/>
        </p:nvSpPr>
        <p:spPr>
          <a:xfrm>
            <a:off x="7736017" y="4401131"/>
            <a:ext cx="457196" cy="57149"/>
          </a:xfrm>
          <a:custGeom>
            <a:avLst/>
            <a:gdLst/>
            <a:ahLst/>
            <a:cxnLst/>
            <a:rect l="l" t="t" r="r" b="b"/>
            <a:pathLst>
              <a:path w="11732" h="1391" extrusionOk="0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40">
            <a:extLst>
              <a:ext uri="{FF2B5EF4-FFF2-40B4-BE49-F238E27FC236}">
                <a16:creationId xmlns:a16="http://schemas.microsoft.com/office/drawing/2014/main" id="{619BD1F6-C4BD-16F4-DE4F-CE376BB530C7}"/>
              </a:ext>
            </a:extLst>
          </p:cNvPr>
          <p:cNvSpPr/>
          <p:nvPr/>
        </p:nvSpPr>
        <p:spPr>
          <a:xfrm>
            <a:off x="623720" y="1467946"/>
            <a:ext cx="457208" cy="164590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71C836F-71C3-237C-2BF7-9F46A9381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49" y="1783986"/>
            <a:ext cx="2936875" cy="195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614B3F-5561-0DCD-1593-94165F20ADAA}"/>
              </a:ext>
            </a:extLst>
          </p:cNvPr>
          <p:cNvSpPr txBox="1"/>
          <p:nvPr/>
        </p:nvSpPr>
        <p:spPr>
          <a:xfrm>
            <a:off x="6127750" y="3822676"/>
            <a:ext cx="20798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Karla" pitchFamily="2" charset="0"/>
              </a:rPr>
              <a:t>Image: </a:t>
            </a:r>
            <a:r>
              <a:rPr lang="en-US" sz="800" dirty="0">
                <a:hlinkClick r:id="rId4"/>
              </a:rPr>
              <a:t>Lost Coast Plant Therapy</a:t>
            </a:r>
            <a:endParaRPr lang="en-US" sz="800" dirty="0">
              <a:latin typeface="Karla" pitchFamily="2" charset="0"/>
            </a:endParaRP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067C2784-191C-CDE1-5CE8-88F43120F2B8}"/>
              </a:ext>
            </a:extLst>
          </p:cNvPr>
          <p:cNvCxnSpPr>
            <a:cxnSpLocks/>
          </p:cNvCxnSpPr>
          <p:nvPr/>
        </p:nvCxnSpPr>
        <p:spPr>
          <a:xfrm flipV="1">
            <a:off x="4572000" y="3340100"/>
            <a:ext cx="768350" cy="69802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669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2" name="Google Shape;782;p39"/>
          <p:cNvGrpSpPr/>
          <p:nvPr/>
        </p:nvGrpSpPr>
        <p:grpSpPr>
          <a:xfrm>
            <a:off x="6101845" y="3195620"/>
            <a:ext cx="2418900" cy="1412700"/>
            <a:chOff x="715100" y="1600325"/>
            <a:chExt cx="2418900" cy="1412700"/>
          </a:xfrm>
        </p:grpSpPr>
        <p:sp>
          <p:nvSpPr>
            <p:cNvPr id="783" name="Google Shape;783;p39"/>
            <p:cNvSpPr/>
            <p:nvPr/>
          </p:nvSpPr>
          <p:spPr>
            <a:xfrm>
              <a:off x="806600" y="1691825"/>
              <a:ext cx="2327400" cy="13212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4" name="Google Shape;784;p39"/>
            <p:cNvGrpSpPr/>
            <p:nvPr/>
          </p:nvGrpSpPr>
          <p:grpSpPr>
            <a:xfrm>
              <a:off x="715100" y="1600325"/>
              <a:ext cx="2327400" cy="1321200"/>
              <a:chOff x="715100" y="1600325"/>
              <a:chExt cx="2327400" cy="1321200"/>
            </a:xfrm>
          </p:grpSpPr>
          <p:sp>
            <p:nvSpPr>
              <p:cNvPr id="785" name="Google Shape;785;p39"/>
              <p:cNvSpPr/>
              <p:nvPr/>
            </p:nvSpPr>
            <p:spPr>
              <a:xfrm>
                <a:off x="715100" y="1600325"/>
                <a:ext cx="2327400" cy="13212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86" name="Google Shape;786;p39"/>
              <p:cNvCxnSpPr/>
              <p:nvPr/>
            </p:nvCxnSpPr>
            <p:spPr>
              <a:xfrm>
                <a:off x="722125" y="1783325"/>
                <a:ext cx="23157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787" name="Google Shape;787;p39"/>
          <p:cNvGrpSpPr/>
          <p:nvPr/>
        </p:nvGrpSpPr>
        <p:grpSpPr>
          <a:xfrm>
            <a:off x="3408470" y="3195620"/>
            <a:ext cx="2418900" cy="1412700"/>
            <a:chOff x="715100" y="1600325"/>
            <a:chExt cx="2418900" cy="1412700"/>
          </a:xfrm>
        </p:grpSpPr>
        <p:sp>
          <p:nvSpPr>
            <p:cNvPr id="788" name="Google Shape;788;p39"/>
            <p:cNvSpPr/>
            <p:nvPr/>
          </p:nvSpPr>
          <p:spPr>
            <a:xfrm>
              <a:off x="806600" y="1691825"/>
              <a:ext cx="2327400" cy="13212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9" name="Google Shape;789;p39"/>
            <p:cNvGrpSpPr/>
            <p:nvPr/>
          </p:nvGrpSpPr>
          <p:grpSpPr>
            <a:xfrm>
              <a:off x="715100" y="1600325"/>
              <a:ext cx="2327400" cy="1321200"/>
              <a:chOff x="715100" y="1600325"/>
              <a:chExt cx="2327400" cy="1321200"/>
            </a:xfrm>
          </p:grpSpPr>
          <p:sp>
            <p:nvSpPr>
              <p:cNvPr id="790" name="Google Shape;790;p39"/>
              <p:cNvSpPr/>
              <p:nvPr/>
            </p:nvSpPr>
            <p:spPr>
              <a:xfrm>
                <a:off x="715100" y="1600325"/>
                <a:ext cx="2327400" cy="13212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91" name="Google Shape;791;p39"/>
              <p:cNvCxnSpPr/>
              <p:nvPr/>
            </p:nvCxnSpPr>
            <p:spPr>
              <a:xfrm>
                <a:off x="722125" y="1783325"/>
                <a:ext cx="23157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792" name="Google Shape;792;p39"/>
          <p:cNvGrpSpPr/>
          <p:nvPr/>
        </p:nvGrpSpPr>
        <p:grpSpPr>
          <a:xfrm>
            <a:off x="715100" y="3195620"/>
            <a:ext cx="2418900" cy="1412700"/>
            <a:chOff x="715100" y="1600325"/>
            <a:chExt cx="2418900" cy="1412700"/>
          </a:xfrm>
        </p:grpSpPr>
        <p:sp>
          <p:nvSpPr>
            <p:cNvPr id="793" name="Google Shape;793;p39"/>
            <p:cNvSpPr/>
            <p:nvPr/>
          </p:nvSpPr>
          <p:spPr>
            <a:xfrm>
              <a:off x="806600" y="1691825"/>
              <a:ext cx="2327400" cy="13212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4" name="Google Shape;794;p39"/>
            <p:cNvGrpSpPr/>
            <p:nvPr/>
          </p:nvGrpSpPr>
          <p:grpSpPr>
            <a:xfrm>
              <a:off x="715100" y="1600325"/>
              <a:ext cx="2327400" cy="1321200"/>
              <a:chOff x="715100" y="1600325"/>
              <a:chExt cx="2327400" cy="1321200"/>
            </a:xfrm>
          </p:grpSpPr>
          <p:sp>
            <p:nvSpPr>
              <p:cNvPr id="795" name="Google Shape;795;p39"/>
              <p:cNvSpPr/>
              <p:nvPr/>
            </p:nvSpPr>
            <p:spPr>
              <a:xfrm>
                <a:off x="715100" y="1600325"/>
                <a:ext cx="2327400" cy="13212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96" name="Google Shape;796;p39"/>
              <p:cNvCxnSpPr/>
              <p:nvPr/>
            </p:nvCxnSpPr>
            <p:spPr>
              <a:xfrm>
                <a:off x="722125" y="1783325"/>
                <a:ext cx="23157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797" name="Google Shape;797;p39"/>
          <p:cNvGrpSpPr/>
          <p:nvPr/>
        </p:nvGrpSpPr>
        <p:grpSpPr>
          <a:xfrm>
            <a:off x="6101845" y="1600325"/>
            <a:ext cx="2418900" cy="1412700"/>
            <a:chOff x="715100" y="1600325"/>
            <a:chExt cx="2418900" cy="1412700"/>
          </a:xfrm>
        </p:grpSpPr>
        <p:sp>
          <p:nvSpPr>
            <p:cNvPr id="798" name="Google Shape;798;p39"/>
            <p:cNvSpPr/>
            <p:nvPr/>
          </p:nvSpPr>
          <p:spPr>
            <a:xfrm>
              <a:off x="806600" y="1691825"/>
              <a:ext cx="2327400" cy="13212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9" name="Google Shape;799;p39"/>
            <p:cNvGrpSpPr/>
            <p:nvPr/>
          </p:nvGrpSpPr>
          <p:grpSpPr>
            <a:xfrm>
              <a:off x="715100" y="1600325"/>
              <a:ext cx="2327400" cy="1321200"/>
              <a:chOff x="715100" y="1600325"/>
              <a:chExt cx="2327400" cy="1321200"/>
            </a:xfrm>
          </p:grpSpPr>
          <p:sp>
            <p:nvSpPr>
              <p:cNvPr id="800" name="Google Shape;800;p39"/>
              <p:cNvSpPr/>
              <p:nvPr/>
            </p:nvSpPr>
            <p:spPr>
              <a:xfrm>
                <a:off x="715100" y="1600325"/>
                <a:ext cx="2327400" cy="13212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801" name="Google Shape;801;p39"/>
              <p:cNvCxnSpPr/>
              <p:nvPr/>
            </p:nvCxnSpPr>
            <p:spPr>
              <a:xfrm>
                <a:off x="722125" y="1783325"/>
                <a:ext cx="23157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02" name="Google Shape;802;p39"/>
          <p:cNvGrpSpPr/>
          <p:nvPr/>
        </p:nvGrpSpPr>
        <p:grpSpPr>
          <a:xfrm>
            <a:off x="3408470" y="1600325"/>
            <a:ext cx="2418900" cy="1412700"/>
            <a:chOff x="715100" y="1600325"/>
            <a:chExt cx="2418900" cy="1412700"/>
          </a:xfrm>
        </p:grpSpPr>
        <p:sp>
          <p:nvSpPr>
            <p:cNvPr id="803" name="Google Shape;803;p39"/>
            <p:cNvSpPr/>
            <p:nvPr/>
          </p:nvSpPr>
          <p:spPr>
            <a:xfrm>
              <a:off x="806600" y="1691825"/>
              <a:ext cx="2327400" cy="13212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4" name="Google Shape;804;p39"/>
            <p:cNvGrpSpPr/>
            <p:nvPr/>
          </p:nvGrpSpPr>
          <p:grpSpPr>
            <a:xfrm>
              <a:off x="715100" y="1600325"/>
              <a:ext cx="2327400" cy="1321200"/>
              <a:chOff x="715100" y="1600325"/>
              <a:chExt cx="2327400" cy="1321200"/>
            </a:xfrm>
          </p:grpSpPr>
          <p:sp>
            <p:nvSpPr>
              <p:cNvPr id="805" name="Google Shape;805;p39"/>
              <p:cNvSpPr/>
              <p:nvPr/>
            </p:nvSpPr>
            <p:spPr>
              <a:xfrm>
                <a:off x="715100" y="1600325"/>
                <a:ext cx="2327400" cy="13212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806" name="Google Shape;806;p39"/>
              <p:cNvCxnSpPr/>
              <p:nvPr/>
            </p:nvCxnSpPr>
            <p:spPr>
              <a:xfrm>
                <a:off x="722125" y="1783325"/>
                <a:ext cx="23157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07" name="Google Shape;807;p39"/>
          <p:cNvGrpSpPr/>
          <p:nvPr/>
        </p:nvGrpSpPr>
        <p:grpSpPr>
          <a:xfrm>
            <a:off x="715100" y="1600325"/>
            <a:ext cx="2418900" cy="1412700"/>
            <a:chOff x="715100" y="1600325"/>
            <a:chExt cx="2418900" cy="1412700"/>
          </a:xfrm>
        </p:grpSpPr>
        <p:sp>
          <p:nvSpPr>
            <p:cNvPr id="808" name="Google Shape;808;p39"/>
            <p:cNvSpPr/>
            <p:nvPr/>
          </p:nvSpPr>
          <p:spPr>
            <a:xfrm>
              <a:off x="806600" y="1691825"/>
              <a:ext cx="2327400" cy="13212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9" name="Google Shape;809;p39"/>
            <p:cNvGrpSpPr/>
            <p:nvPr/>
          </p:nvGrpSpPr>
          <p:grpSpPr>
            <a:xfrm>
              <a:off x="715100" y="1600325"/>
              <a:ext cx="2327400" cy="1321200"/>
              <a:chOff x="715100" y="1600325"/>
              <a:chExt cx="2327400" cy="1321200"/>
            </a:xfrm>
          </p:grpSpPr>
          <p:sp>
            <p:nvSpPr>
              <p:cNvPr id="810" name="Google Shape;810;p39"/>
              <p:cNvSpPr/>
              <p:nvPr/>
            </p:nvSpPr>
            <p:spPr>
              <a:xfrm>
                <a:off x="715100" y="1600325"/>
                <a:ext cx="2327400" cy="13212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811" name="Google Shape;811;p39"/>
              <p:cNvCxnSpPr/>
              <p:nvPr/>
            </p:nvCxnSpPr>
            <p:spPr>
              <a:xfrm>
                <a:off x="722125" y="1783325"/>
                <a:ext cx="23157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813" name="Google Shape;813;p39"/>
          <p:cNvSpPr txBox="1">
            <a:spLocks noGrp="1"/>
          </p:cNvSpPr>
          <p:nvPr>
            <p:ph type="subTitle" idx="13"/>
          </p:nvPr>
        </p:nvSpPr>
        <p:spPr>
          <a:xfrm>
            <a:off x="781538" y="2215077"/>
            <a:ext cx="2194500" cy="41373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1. Active Ingredients</a:t>
            </a:r>
            <a:endParaRPr sz="2000" dirty="0"/>
          </a:p>
        </p:txBody>
      </p:sp>
      <p:sp>
        <p:nvSpPr>
          <p:cNvPr id="818" name="Google Shape;818;p39"/>
          <p:cNvSpPr txBox="1">
            <a:spLocks noGrp="1"/>
          </p:cNvSpPr>
          <p:nvPr>
            <p:ph type="title"/>
          </p:nvPr>
        </p:nvSpPr>
        <p:spPr>
          <a:xfrm>
            <a:off x="715100" y="731525"/>
            <a:ext cx="77139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EPA 6 Conditions</a:t>
            </a:r>
            <a:endParaRPr dirty="0"/>
          </a:p>
        </p:txBody>
      </p:sp>
      <p:sp>
        <p:nvSpPr>
          <p:cNvPr id="819" name="Google Shape;819;p39"/>
          <p:cNvSpPr txBox="1">
            <a:spLocks noGrp="1"/>
          </p:cNvSpPr>
          <p:nvPr>
            <p:ph type="subTitle" idx="1"/>
          </p:nvPr>
        </p:nvSpPr>
        <p:spPr>
          <a:xfrm>
            <a:off x="3473885" y="2365158"/>
            <a:ext cx="2194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EPA list + common food commodities</a:t>
            </a:r>
            <a:endParaRPr dirty="0"/>
          </a:p>
        </p:txBody>
      </p:sp>
      <p:sp>
        <p:nvSpPr>
          <p:cNvPr id="820" name="Google Shape;820;p39"/>
          <p:cNvSpPr txBox="1">
            <a:spLocks noGrp="1"/>
          </p:cNvSpPr>
          <p:nvPr>
            <p:ph type="subTitle" idx="4"/>
          </p:nvPr>
        </p:nvSpPr>
        <p:spPr>
          <a:xfrm>
            <a:off x="781538" y="2534844"/>
            <a:ext cx="2194500" cy="3664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ONLY EPA set list</a:t>
            </a:r>
            <a:endParaRPr dirty="0"/>
          </a:p>
        </p:txBody>
      </p:sp>
      <p:sp>
        <p:nvSpPr>
          <p:cNvPr id="821" name="Google Shape;821;p39"/>
          <p:cNvSpPr txBox="1">
            <a:spLocks noGrp="1"/>
          </p:cNvSpPr>
          <p:nvPr>
            <p:ph type="subTitle" idx="5"/>
          </p:nvPr>
        </p:nvSpPr>
        <p:spPr>
          <a:xfrm>
            <a:off x="781125" y="3968120"/>
            <a:ext cx="2194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Can not claim to prevent or cure disease</a:t>
            </a:r>
            <a:endParaRPr dirty="0"/>
          </a:p>
        </p:txBody>
      </p:sp>
      <p:sp>
        <p:nvSpPr>
          <p:cNvPr id="822" name="Google Shape;822;p39"/>
          <p:cNvSpPr txBox="1">
            <a:spLocks noGrp="1"/>
          </p:cNvSpPr>
          <p:nvPr>
            <p:ph type="subTitle" idx="2"/>
          </p:nvPr>
        </p:nvSpPr>
        <p:spPr>
          <a:xfrm>
            <a:off x="6166650" y="2350210"/>
            <a:ext cx="2194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Can only be called what EPA says they’re called</a:t>
            </a:r>
            <a:endParaRPr dirty="0"/>
          </a:p>
        </p:txBody>
      </p:sp>
      <p:sp>
        <p:nvSpPr>
          <p:cNvPr id="823" name="Google Shape;823;p39"/>
          <p:cNvSpPr txBox="1">
            <a:spLocks noGrp="1"/>
          </p:cNvSpPr>
          <p:nvPr>
            <p:ph type="subTitle" idx="3"/>
          </p:nvPr>
        </p:nvSpPr>
        <p:spPr>
          <a:xfrm>
            <a:off x="3474308" y="4080396"/>
            <a:ext cx="2194500" cy="4137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Full Contact Information</a:t>
            </a:r>
            <a:endParaRPr dirty="0"/>
          </a:p>
        </p:txBody>
      </p:sp>
      <p:sp>
        <p:nvSpPr>
          <p:cNvPr id="824" name="Google Shape;824;p39"/>
          <p:cNvSpPr txBox="1">
            <a:spLocks noGrp="1"/>
          </p:cNvSpPr>
          <p:nvPr>
            <p:ph type="subTitle" idx="6"/>
          </p:nvPr>
        </p:nvSpPr>
        <p:spPr>
          <a:xfrm>
            <a:off x="6166650" y="3955672"/>
            <a:ext cx="2194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No false or misleading claims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825" name="Google Shape;825;p39"/>
          <p:cNvSpPr/>
          <p:nvPr/>
        </p:nvSpPr>
        <p:spPr>
          <a:xfrm>
            <a:off x="7971700" y="1081625"/>
            <a:ext cx="457207" cy="59636"/>
          </a:xfrm>
          <a:custGeom>
            <a:avLst/>
            <a:gdLst/>
            <a:ahLst/>
            <a:cxnLst/>
            <a:rect l="l" t="t" r="r" b="b"/>
            <a:pathLst>
              <a:path w="8294" h="952" extrusionOk="0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39"/>
          <p:cNvSpPr/>
          <p:nvPr/>
        </p:nvSpPr>
        <p:spPr>
          <a:xfrm>
            <a:off x="7739360" y="932973"/>
            <a:ext cx="457196" cy="57149"/>
          </a:xfrm>
          <a:custGeom>
            <a:avLst/>
            <a:gdLst/>
            <a:ahLst/>
            <a:cxnLst/>
            <a:rect l="l" t="t" r="r" b="b"/>
            <a:pathLst>
              <a:path w="11732" h="1391" extrusionOk="0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9"/>
          <p:cNvSpPr/>
          <p:nvPr/>
        </p:nvSpPr>
        <p:spPr>
          <a:xfrm>
            <a:off x="715160" y="1252725"/>
            <a:ext cx="457208" cy="164590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575;p33">
            <a:extLst>
              <a:ext uri="{FF2B5EF4-FFF2-40B4-BE49-F238E27FC236}">
                <a16:creationId xmlns:a16="http://schemas.microsoft.com/office/drawing/2014/main" id="{4326D910-7D8A-3EE9-831B-C200750312F6}"/>
              </a:ext>
            </a:extLst>
          </p:cNvPr>
          <p:cNvSpPr txBox="1">
            <a:spLocks/>
          </p:cNvSpPr>
          <p:nvPr/>
        </p:nvSpPr>
        <p:spPr>
          <a:xfrm>
            <a:off x="2057400" y="224035"/>
            <a:ext cx="5029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 Black"/>
              <a:buNone/>
              <a:defRPr sz="3500" b="0" i="0" u="none" strike="noStrike" cap="none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1600" dirty="0">
                <a:latin typeface="Karla" pitchFamily="2" charset="0"/>
              </a:rPr>
              <a:t>25(b) Minimum Risk</a:t>
            </a:r>
          </a:p>
        </p:txBody>
      </p:sp>
      <p:sp>
        <p:nvSpPr>
          <p:cNvPr id="5" name="Google Shape;813;p39">
            <a:extLst>
              <a:ext uri="{FF2B5EF4-FFF2-40B4-BE49-F238E27FC236}">
                <a16:creationId xmlns:a16="http://schemas.microsoft.com/office/drawing/2014/main" id="{3B8C4232-A9A4-3DE8-8BB0-3C050A4542AF}"/>
              </a:ext>
            </a:extLst>
          </p:cNvPr>
          <p:cNvSpPr txBox="1">
            <a:spLocks/>
          </p:cNvSpPr>
          <p:nvPr/>
        </p:nvSpPr>
        <p:spPr>
          <a:xfrm>
            <a:off x="3431875" y="2143342"/>
            <a:ext cx="2194500" cy="41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sz="2000" dirty="0"/>
              <a:t>2. Inert Ingredients</a:t>
            </a:r>
          </a:p>
        </p:txBody>
      </p:sp>
      <p:sp>
        <p:nvSpPr>
          <p:cNvPr id="8" name="Google Shape;813;p39">
            <a:extLst>
              <a:ext uri="{FF2B5EF4-FFF2-40B4-BE49-F238E27FC236}">
                <a16:creationId xmlns:a16="http://schemas.microsoft.com/office/drawing/2014/main" id="{8D56F093-692D-1118-5C97-2B566556E01B}"/>
              </a:ext>
            </a:extLst>
          </p:cNvPr>
          <p:cNvSpPr txBox="1">
            <a:spLocks/>
          </p:cNvSpPr>
          <p:nvPr/>
        </p:nvSpPr>
        <p:spPr>
          <a:xfrm>
            <a:off x="6193340" y="2145000"/>
            <a:ext cx="2194500" cy="41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sz="2000" dirty="0"/>
              <a:t>3. Ingredient Names</a:t>
            </a:r>
          </a:p>
        </p:txBody>
      </p:sp>
      <p:sp>
        <p:nvSpPr>
          <p:cNvPr id="11" name="Google Shape;813;p39">
            <a:extLst>
              <a:ext uri="{FF2B5EF4-FFF2-40B4-BE49-F238E27FC236}">
                <a16:creationId xmlns:a16="http://schemas.microsoft.com/office/drawing/2014/main" id="{383E40CB-FD45-F238-0533-CD7AD38B968B}"/>
              </a:ext>
            </a:extLst>
          </p:cNvPr>
          <p:cNvSpPr txBox="1">
            <a:spLocks/>
          </p:cNvSpPr>
          <p:nvPr/>
        </p:nvSpPr>
        <p:spPr>
          <a:xfrm>
            <a:off x="768447" y="3740852"/>
            <a:ext cx="2194500" cy="41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sz="2000" dirty="0"/>
              <a:t>4. Health Related Claims</a:t>
            </a:r>
          </a:p>
        </p:txBody>
      </p:sp>
      <p:sp>
        <p:nvSpPr>
          <p:cNvPr id="14" name="Google Shape;813;p39">
            <a:extLst>
              <a:ext uri="{FF2B5EF4-FFF2-40B4-BE49-F238E27FC236}">
                <a16:creationId xmlns:a16="http://schemas.microsoft.com/office/drawing/2014/main" id="{343D953C-C21F-723D-EC6B-4110B70A6357}"/>
              </a:ext>
            </a:extLst>
          </p:cNvPr>
          <p:cNvSpPr txBox="1">
            <a:spLocks/>
          </p:cNvSpPr>
          <p:nvPr/>
        </p:nvSpPr>
        <p:spPr>
          <a:xfrm>
            <a:off x="3473885" y="3748805"/>
            <a:ext cx="2194500" cy="41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sz="2000" dirty="0"/>
              <a:t>5. Company Contact Info</a:t>
            </a:r>
          </a:p>
        </p:txBody>
      </p:sp>
      <p:sp>
        <p:nvSpPr>
          <p:cNvPr id="17" name="Google Shape;813;p39">
            <a:extLst>
              <a:ext uri="{FF2B5EF4-FFF2-40B4-BE49-F238E27FC236}">
                <a16:creationId xmlns:a16="http://schemas.microsoft.com/office/drawing/2014/main" id="{6376D17D-231E-8853-3D1C-9F5F2B288E8D}"/>
              </a:ext>
            </a:extLst>
          </p:cNvPr>
          <p:cNvSpPr txBox="1">
            <a:spLocks/>
          </p:cNvSpPr>
          <p:nvPr/>
        </p:nvSpPr>
        <p:spPr>
          <a:xfrm>
            <a:off x="6179328" y="3715409"/>
            <a:ext cx="2194500" cy="41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sz="2000" dirty="0"/>
              <a:t>6. Label Statements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>
          <a:extLst>
            <a:ext uri="{FF2B5EF4-FFF2-40B4-BE49-F238E27FC236}">
              <a16:creationId xmlns:a16="http://schemas.microsoft.com/office/drawing/2014/main" id="{581C6D21-4D7D-1178-09E6-C8CA6277F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36">
            <a:extLst>
              <a:ext uri="{FF2B5EF4-FFF2-40B4-BE49-F238E27FC236}">
                <a16:creationId xmlns:a16="http://schemas.microsoft.com/office/drawing/2014/main" id="{7133BCDD-BD08-E169-EDE0-41144D7A7F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5125" y="731525"/>
            <a:ext cx="77139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ptos Black" panose="020B0004020202020204" pitchFamily="34" charset="0"/>
              </a:rPr>
              <a:t>Path to Registration</a:t>
            </a:r>
            <a:endParaRPr dirty="0">
              <a:latin typeface="Aptos Black" panose="020B0004020202020204" pitchFamily="34" charset="0"/>
            </a:endParaRPr>
          </a:p>
        </p:txBody>
      </p:sp>
      <p:sp>
        <p:nvSpPr>
          <p:cNvPr id="707" name="Google Shape;707;p36">
            <a:extLst>
              <a:ext uri="{FF2B5EF4-FFF2-40B4-BE49-F238E27FC236}">
                <a16:creationId xmlns:a16="http://schemas.microsoft.com/office/drawing/2014/main" id="{131626F6-0048-A343-64E9-E4B53349E9D6}"/>
              </a:ext>
            </a:extLst>
          </p:cNvPr>
          <p:cNvSpPr/>
          <p:nvPr/>
        </p:nvSpPr>
        <p:spPr>
          <a:xfrm>
            <a:off x="7746400" y="1066450"/>
            <a:ext cx="457208" cy="164590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36">
            <a:extLst>
              <a:ext uri="{FF2B5EF4-FFF2-40B4-BE49-F238E27FC236}">
                <a16:creationId xmlns:a16="http://schemas.microsoft.com/office/drawing/2014/main" id="{17E800A6-15E3-FF42-71EE-23261A87A827}"/>
              </a:ext>
            </a:extLst>
          </p:cNvPr>
          <p:cNvSpPr/>
          <p:nvPr/>
        </p:nvSpPr>
        <p:spPr>
          <a:xfrm>
            <a:off x="7971832" y="917810"/>
            <a:ext cx="457196" cy="57149"/>
          </a:xfrm>
          <a:custGeom>
            <a:avLst/>
            <a:gdLst/>
            <a:ahLst/>
            <a:cxnLst/>
            <a:rect l="l" t="t" r="r" b="b"/>
            <a:pathLst>
              <a:path w="11732" h="1391" extrusionOk="0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36">
            <a:extLst>
              <a:ext uri="{FF2B5EF4-FFF2-40B4-BE49-F238E27FC236}">
                <a16:creationId xmlns:a16="http://schemas.microsoft.com/office/drawing/2014/main" id="{786CE598-15B6-B941-DD17-BA1EAB83C9CC}"/>
              </a:ext>
            </a:extLst>
          </p:cNvPr>
          <p:cNvSpPr/>
          <p:nvPr/>
        </p:nvSpPr>
        <p:spPr>
          <a:xfrm>
            <a:off x="715100" y="1357700"/>
            <a:ext cx="457207" cy="59636"/>
          </a:xfrm>
          <a:custGeom>
            <a:avLst/>
            <a:gdLst/>
            <a:ahLst/>
            <a:cxnLst/>
            <a:rect l="l" t="t" r="r" b="b"/>
            <a:pathLst>
              <a:path w="8294" h="952" extrusionOk="0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575;p33">
            <a:extLst>
              <a:ext uri="{FF2B5EF4-FFF2-40B4-BE49-F238E27FC236}">
                <a16:creationId xmlns:a16="http://schemas.microsoft.com/office/drawing/2014/main" id="{981D65FD-413A-99EA-7526-C46F30CCBED7}"/>
              </a:ext>
            </a:extLst>
          </p:cNvPr>
          <p:cNvSpPr txBox="1">
            <a:spLocks/>
          </p:cNvSpPr>
          <p:nvPr/>
        </p:nvSpPr>
        <p:spPr>
          <a:xfrm>
            <a:off x="2057400" y="224035"/>
            <a:ext cx="5029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 Black"/>
              <a:buNone/>
              <a:defRPr sz="3500" b="0" i="0" u="none" strike="noStrike" cap="none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1600" dirty="0">
                <a:latin typeface="Karla" pitchFamily="2" charset="0"/>
              </a:rPr>
              <a:t>25(b) Minimum Risk</a:t>
            </a:r>
          </a:p>
        </p:txBody>
      </p:sp>
      <p:pic>
        <p:nvPicPr>
          <p:cNvPr id="7" name="Graphic 6" descr="Building outline">
            <a:extLst>
              <a:ext uri="{FF2B5EF4-FFF2-40B4-BE49-F238E27FC236}">
                <a16:creationId xmlns:a16="http://schemas.microsoft.com/office/drawing/2014/main" id="{D56737C6-A131-1050-3149-197301774A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9518" y="1946192"/>
            <a:ext cx="914400" cy="914400"/>
          </a:xfrm>
          <a:prstGeom prst="rect">
            <a:avLst/>
          </a:prstGeom>
        </p:spPr>
      </p:pic>
      <p:pic>
        <p:nvPicPr>
          <p:cNvPr id="11" name="Graphic 10" descr="Checkbox Checked with solid fill">
            <a:extLst>
              <a:ext uri="{FF2B5EF4-FFF2-40B4-BE49-F238E27FC236}">
                <a16:creationId xmlns:a16="http://schemas.microsoft.com/office/drawing/2014/main" id="{F96FE38D-61E2-CD89-B6C6-BA7752E3E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30173" y="1992322"/>
            <a:ext cx="91440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9C7B81-4AC7-A796-7615-D90DDDEC70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3704" y="2108896"/>
            <a:ext cx="1317857" cy="764357"/>
          </a:xfrm>
          <a:prstGeom prst="rect">
            <a:avLst/>
          </a:prstGeom>
        </p:spPr>
      </p:pic>
      <p:pic>
        <p:nvPicPr>
          <p:cNvPr id="16" name="Graphic 15" descr="Arrow Right with solid fill">
            <a:extLst>
              <a:ext uri="{FF2B5EF4-FFF2-40B4-BE49-F238E27FC236}">
                <a16:creationId xmlns:a16="http://schemas.microsoft.com/office/drawing/2014/main" id="{82018914-276C-68A8-BF6E-30D9A9F775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66793" y="1958853"/>
            <a:ext cx="914400" cy="914400"/>
          </a:xfrm>
          <a:prstGeom prst="rect">
            <a:avLst/>
          </a:prstGeom>
        </p:spPr>
      </p:pic>
      <p:pic>
        <p:nvPicPr>
          <p:cNvPr id="17" name="Graphic 16" descr="Arrow Right with solid fill">
            <a:extLst>
              <a:ext uri="{FF2B5EF4-FFF2-40B4-BE49-F238E27FC236}">
                <a16:creationId xmlns:a16="http://schemas.microsoft.com/office/drawing/2014/main" id="{A5EA83D7-60A6-91D9-471D-782263A02C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63667" y="1958853"/>
            <a:ext cx="914400" cy="914400"/>
          </a:xfrm>
          <a:prstGeom prst="rect">
            <a:avLst/>
          </a:prstGeom>
        </p:spPr>
      </p:pic>
      <p:sp>
        <p:nvSpPr>
          <p:cNvPr id="21" name="Google Shape;664;p35">
            <a:extLst>
              <a:ext uri="{FF2B5EF4-FFF2-40B4-BE49-F238E27FC236}">
                <a16:creationId xmlns:a16="http://schemas.microsoft.com/office/drawing/2014/main" id="{C374D3C2-8D79-6C94-79F3-5DFFF379A39A}"/>
              </a:ext>
            </a:extLst>
          </p:cNvPr>
          <p:cNvSpPr txBox="1">
            <a:spLocks/>
          </p:cNvSpPr>
          <p:nvPr/>
        </p:nvSpPr>
        <p:spPr>
          <a:xfrm>
            <a:off x="269998" y="3008059"/>
            <a:ext cx="1453440" cy="13204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dirty="0">
                <a:latin typeface="Karla" pitchFamily="2" charset="0"/>
              </a:rPr>
              <a:t>Company develops a formula</a:t>
            </a:r>
          </a:p>
        </p:txBody>
      </p:sp>
      <p:sp>
        <p:nvSpPr>
          <p:cNvPr id="23" name="Google Shape;664;p35">
            <a:extLst>
              <a:ext uri="{FF2B5EF4-FFF2-40B4-BE49-F238E27FC236}">
                <a16:creationId xmlns:a16="http://schemas.microsoft.com/office/drawing/2014/main" id="{F021C143-6E6A-9339-5A7A-E9C99C9E754C}"/>
              </a:ext>
            </a:extLst>
          </p:cNvPr>
          <p:cNvSpPr txBox="1">
            <a:spLocks/>
          </p:cNvSpPr>
          <p:nvPr/>
        </p:nvSpPr>
        <p:spPr>
          <a:xfrm>
            <a:off x="2242364" y="3003531"/>
            <a:ext cx="1820536" cy="15387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latin typeface="Karla" pitchFamily="2" charset="0"/>
              </a:rPr>
              <a:t>Submit label and supporting documents to states that register 25(b) products</a:t>
            </a:r>
          </a:p>
          <a:p>
            <a:pPr algn="ctr"/>
            <a:endParaRPr lang="en-US" dirty="0">
              <a:latin typeface="Karla" pitchFamily="2" charset="0"/>
            </a:endParaRPr>
          </a:p>
          <a:p>
            <a:pPr algn="ctr"/>
            <a:r>
              <a:rPr lang="en-US" dirty="0">
                <a:latin typeface="Karla" pitchFamily="2" charset="0"/>
              </a:rPr>
              <a:t>(ME, IN, CO, PA., Etc.) </a:t>
            </a:r>
          </a:p>
        </p:txBody>
      </p:sp>
      <p:sp>
        <p:nvSpPr>
          <p:cNvPr id="24" name="Google Shape;664;p35">
            <a:extLst>
              <a:ext uri="{FF2B5EF4-FFF2-40B4-BE49-F238E27FC236}">
                <a16:creationId xmlns:a16="http://schemas.microsoft.com/office/drawing/2014/main" id="{16872281-14C5-CF59-58CA-C8D6BB8F6F47}"/>
              </a:ext>
            </a:extLst>
          </p:cNvPr>
          <p:cNvSpPr txBox="1">
            <a:spLocks/>
          </p:cNvSpPr>
          <p:nvPr/>
        </p:nvSpPr>
        <p:spPr>
          <a:xfrm>
            <a:off x="4488527" y="3019938"/>
            <a:ext cx="1620536" cy="13204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latin typeface="Karla" pitchFamily="2" charset="0"/>
              </a:rPr>
              <a:t>Approval by State Pesticide Agency</a:t>
            </a:r>
          </a:p>
          <a:p>
            <a:pPr algn="ctr"/>
            <a:r>
              <a:rPr lang="en-US" dirty="0">
                <a:latin typeface="Karla" pitchFamily="2" charset="0"/>
              </a:rPr>
              <a:t>(BPC)</a:t>
            </a:r>
          </a:p>
        </p:txBody>
      </p:sp>
      <p:sp>
        <p:nvSpPr>
          <p:cNvPr id="3" name="Google Shape;664;p35">
            <a:extLst>
              <a:ext uri="{FF2B5EF4-FFF2-40B4-BE49-F238E27FC236}">
                <a16:creationId xmlns:a16="http://schemas.microsoft.com/office/drawing/2014/main" id="{ABD7C9A7-4126-D85E-0623-D2B6D516D342}"/>
              </a:ext>
            </a:extLst>
          </p:cNvPr>
          <p:cNvSpPr txBox="1">
            <a:spLocks/>
          </p:cNvSpPr>
          <p:nvPr/>
        </p:nvSpPr>
        <p:spPr>
          <a:xfrm>
            <a:off x="6097641" y="1485077"/>
            <a:ext cx="2634879" cy="16200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arla" pitchFamily="2" charset="0"/>
              </a:rPr>
              <a:t>Efficacy is checked by Maine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arla" pitchFamily="2" charset="0"/>
              </a:rPr>
              <a:t>Only for public health pests (mosquitos, ticks, and bed bugs)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arla" pitchFamily="2" charset="0"/>
              </a:rPr>
              <a:t>Home-brewed products for sale also need to follow these rules, these are not just rules for large producers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Karla" pitchFamily="2" charset="0"/>
            </a:endParaRPr>
          </a:p>
        </p:txBody>
      </p:sp>
      <p:grpSp>
        <p:nvGrpSpPr>
          <p:cNvPr id="5" name="Google Shape;1093;p49">
            <a:extLst>
              <a:ext uri="{FF2B5EF4-FFF2-40B4-BE49-F238E27FC236}">
                <a16:creationId xmlns:a16="http://schemas.microsoft.com/office/drawing/2014/main" id="{50855585-4EB3-750E-5D36-60548E400CB1}"/>
              </a:ext>
            </a:extLst>
          </p:cNvPr>
          <p:cNvGrpSpPr/>
          <p:nvPr/>
        </p:nvGrpSpPr>
        <p:grpSpPr>
          <a:xfrm>
            <a:off x="6598440" y="3146308"/>
            <a:ext cx="1821392" cy="1830636"/>
            <a:chOff x="4799952" y="856995"/>
            <a:chExt cx="3718298" cy="3756180"/>
          </a:xfrm>
        </p:grpSpPr>
        <p:sp>
          <p:nvSpPr>
            <p:cNvPr id="9" name="Google Shape;1094;p49">
              <a:extLst>
                <a:ext uri="{FF2B5EF4-FFF2-40B4-BE49-F238E27FC236}">
                  <a16:creationId xmlns:a16="http://schemas.microsoft.com/office/drawing/2014/main" id="{29FD02EE-4A77-C647-324F-A5B1A902AE15}"/>
                </a:ext>
              </a:extLst>
            </p:cNvPr>
            <p:cNvSpPr/>
            <p:nvPr/>
          </p:nvSpPr>
          <p:spPr>
            <a:xfrm>
              <a:off x="4844450" y="978975"/>
              <a:ext cx="3673800" cy="36342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1095;p49">
              <a:extLst>
                <a:ext uri="{FF2B5EF4-FFF2-40B4-BE49-F238E27FC236}">
                  <a16:creationId xmlns:a16="http://schemas.microsoft.com/office/drawing/2014/main" id="{369C20E5-8EF5-3997-25BC-F219B356AF7D}"/>
                </a:ext>
              </a:extLst>
            </p:cNvPr>
            <p:cNvGrpSpPr/>
            <p:nvPr/>
          </p:nvGrpSpPr>
          <p:grpSpPr>
            <a:xfrm>
              <a:off x="4799952" y="856995"/>
              <a:ext cx="3674100" cy="3616200"/>
              <a:chOff x="4799952" y="856995"/>
              <a:chExt cx="3674100" cy="3616200"/>
            </a:xfrm>
          </p:grpSpPr>
          <p:sp>
            <p:nvSpPr>
              <p:cNvPr id="15" name="Google Shape;1096;p49">
                <a:extLst>
                  <a:ext uri="{FF2B5EF4-FFF2-40B4-BE49-F238E27FC236}">
                    <a16:creationId xmlns:a16="http://schemas.microsoft.com/office/drawing/2014/main" id="{1E3094E5-3E35-5FB5-F6C3-5A3BC7467FC4}"/>
                  </a:ext>
                </a:extLst>
              </p:cNvPr>
              <p:cNvSpPr/>
              <p:nvPr/>
            </p:nvSpPr>
            <p:spPr>
              <a:xfrm>
                <a:off x="4799952" y="856995"/>
                <a:ext cx="3673800" cy="36162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cxnSp>
            <p:nvCxnSpPr>
              <p:cNvPr id="18" name="Google Shape;1097;p49">
                <a:extLst>
                  <a:ext uri="{FF2B5EF4-FFF2-40B4-BE49-F238E27FC236}">
                    <a16:creationId xmlns:a16="http://schemas.microsoft.com/office/drawing/2014/main" id="{147E6142-6F99-7FD4-83B1-3B9B19FBC6D0}"/>
                  </a:ext>
                </a:extLst>
              </p:cNvPr>
              <p:cNvCxnSpPr/>
              <p:nvPr/>
            </p:nvCxnSpPr>
            <p:spPr>
              <a:xfrm>
                <a:off x="4799952" y="1302769"/>
                <a:ext cx="36741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9" name="Google Shape;1098;p49">
                <a:extLst>
                  <a:ext uri="{FF2B5EF4-FFF2-40B4-BE49-F238E27FC236}">
                    <a16:creationId xmlns:a16="http://schemas.microsoft.com/office/drawing/2014/main" id="{56CDDDE0-B947-FB8C-F6AE-F37F55232FA2}"/>
                  </a:ext>
                </a:extLst>
              </p:cNvPr>
              <p:cNvGrpSpPr/>
              <p:nvPr/>
            </p:nvGrpSpPr>
            <p:grpSpPr>
              <a:xfrm>
                <a:off x="7492324" y="978977"/>
                <a:ext cx="845101" cy="183000"/>
                <a:chOff x="1605849" y="363963"/>
                <a:chExt cx="845101" cy="183000"/>
              </a:xfrm>
            </p:grpSpPr>
            <p:sp>
              <p:nvSpPr>
                <p:cNvPr id="20" name="Google Shape;1099;p49">
                  <a:extLst>
                    <a:ext uri="{FF2B5EF4-FFF2-40B4-BE49-F238E27FC236}">
                      <a16:creationId xmlns:a16="http://schemas.microsoft.com/office/drawing/2014/main" id="{6F69D8F3-0B41-672C-EA96-39E8D3660960}"/>
                    </a:ext>
                  </a:extLst>
                </p:cNvPr>
                <p:cNvSpPr/>
                <p:nvPr/>
              </p:nvSpPr>
              <p:spPr>
                <a:xfrm>
                  <a:off x="1951450" y="367563"/>
                  <a:ext cx="179400" cy="179400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2" name="Google Shape;1100;p49">
                  <a:extLst>
                    <a:ext uri="{FF2B5EF4-FFF2-40B4-BE49-F238E27FC236}">
                      <a16:creationId xmlns:a16="http://schemas.microsoft.com/office/drawing/2014/main" id="{CBF9B81B-EA2D-63A9-02AE-3718D6EA9E92}"/>
                    </a:ext>
                  </a:extLst>
                </p:cNvPr>
                <p:cNvGrpSpPr/>
                <p:nvPr/>
              </p:nvGrpSpPr>
              <p:grpSpPr>
                <a:xfrm>
                  <a:off x="2267950" y="363963"/>
                  <a:ext cx="183000" cy="183000"/>
                  <a:chOff x="8225400" y="367488"/>
                  <a:chExt cx="183000" cy="183000"/>
                </a:xfrm>
              </p:grpSpPr>
              <p:cxnSp>
                <p:nvCxnSpPr>
                  <p:cNvPr id="26" name="Google Shape;1101;p49">
                    <a:extLst>
                      <a:ext uri="{FF2B5EF4-FFF2-40B4-BE49-F238E27FC236}">
                        <a16:creationId xmlns:a16="http://schemas.microsoft.com/office/drawing/2014/main" id="{B013C02E-5C91-91FF-A152-F0BAD75097F4}"/>
                      </a:ext>
                    </a:extLst>
                  </p:cNvPr>
                  <p:cNvCxnSpPr/>
                  <p:nvPr/>
                </p:nvCxnSpPr>
                <p:spPr>
                  <a:xfrm>
                    <a:off x="8225400" y="367488"/>
                    <a:ext cx="183000" cy="18300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7" name="Google Shape;1102;p49">
                    <a:extLst>
                      <a:ext uri="{FF2B5EF4-FFF2-40B4-BE49-F238E27FC236}">
                        <a16:creationId xmlns:a16="http://schemas.microsoft.com/office/drawing/2014/main" id="{23F66B2E-8678-BAB5-31F6-682008E9BC81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8225400" y="367488"/>
                    <a:ext cx="183000" cy="18300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cxnSp>
              <p:nvCxnSpPr>
                <p:cNvPr id="25" name="Google Shape;1103;p49">
                  <a:extLst>
                    <a:ext uri="{FF2B5EF4-FFF2-40B4-BE49-F238E27FC236}">
                      <a16:creationId xmlns:a16="http://schemas.microsoft.com/office/drawing/2014/main" id="{4B478FE9-2DD7-D293-4DFF-423064A95C35}"/>
                    </a:ext>
                  </a:extLst>
                </p:cNvPr>
                <p:cNvCxnSpPr/>
                <p:nvPr/>
              </p:nvCxnSpPr>
              <p:spPr>
                <a:xfrm>
                  <a:off x="1605849" y="546963"/>
                  <a:ext cx="2085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28" name="Google Shape;837;p40">
            <a:extLst>
              <a:ext uri="{FF2B5EF4-FFF2-40B4-BE49-F238E27FC236}">
                <a16:creationId xmlns:a16="http://schemas.microsoft.com/office/drawing/2014/main" id="{9FB87C75-2B09-6837-DF47-04900F1A0AA7}"/>
              </a:ext>
            </a:extLst>
          </p:cNvPr>
          <p:cNvSpPr txBox="1">
            <a:spLocks/>
          </p:cNvSpPr>
          <p:nvPr/>
        </p:nvSpPr>
        <p:spPr>
          <a:xfrm>
            <a:off x="6101329" y="3363563"/>
            <a:ext cx="2837409" cy="42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 Black"/>
              <a:buNone/>
              <a:defRPr sz="3500" b="0" i="0" u="none" strike="noStrike" cap="none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1600" dirty="0">
                <a:solidFill>
                  <a:srgbClr val="FF0000"/>
                </a:solidFill>
                <a:latin typeface="Aptos Black" panose="020B0004020202020204" pitchFamily="34" charset="0"/>
              </a:rPr>
              <a:t>*BENEFIT *</a:t>
            </a:r>
          </a:p>
        </p:txBody>
      </p:sp>
      <p:sp>
        <p:nvSpPr>
          <p:cNvPr id="29" name="Google Shape;501;p31">
            <a:extLst>
              <a:ext uri="{FF2B5EF4-FFF2-40B4-BE49-F238E27FC236}">
                <a16:creationId xmlns:a16="http://schemas.microsoft.com/office/drawing/2014/main" id="{1EC22CA4-4B80-ECA4-C0A1-4C866BC0C965}"/>
              </a:ext>
            </a:extLst>
          </p:cNvPr>
          <p:cNvSpPr txBox="1">
            <a:spLocks/>
          </p:cNvSpPr>
          <p:nvPr/>
        </p:nvSpPr>
        <p:spPr>
          <a:xfrm>
            <a:off x="6631822" y="3668270"/>
            <a:ext cx="1732830" cy="9832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rgbClr val="FF0000"/>
                </a:solidFill>
                <a:latin typeface="Karla" pitchFamily="2" charset="0"/>
              </a:rPr>
              <a:t>Gain options, but also perspective on efficacy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Karla" pitchFamily="2" charset="0"/>
              </a:rPr>
              <a:t>Read labels more efficiently</a:t>
            </a:r>
          </a:p>
        </p:txBody>
      </p:sp>
    </p:spTree>
    <p:extLst>
      <p:ext uri="{BB962C8B-B14F-4D97-AF65-F5344CB8AC3E}">
        <p14:creationId xmlns:p14="http://schemas.microsoft.com/office/powerpoint/2010/main" val="3406601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>
          <a:extLst>
            <a:ext uri="{FF2B5EF4-FFF2-40B4-BE49-F238E27FC236}">
              <a16:creationId xmlns:a16="http://schemas.microsoft.com/office/drawing/2014/main" id="{FC2E1DE4-AAD7-AED0-C3B6-BBA990FA9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p31">
            <a:extLst>
              <a:ext uri="{FF2B5EF4-FFF2-40B4-BE49-F238E27FC236}">
                <a16:creationId xmlns:a16="http://schemas.microsoft.com/office/drawing/2014/main" id="{B3D6BC5B-0A2C-09C0-E246-CCDDEC78B5E8}"/>
              </a:ext>
            </a:extLst>
          </p:cNvPr>
          <p:cNvGrpSpPr/>
          <p:nvPr/>
        </p:nvGrpSpPr>
        <p:grpSpPr>
          <a:xfrm>
            <a:off x="2686050" y="3195851"/>
            <a:ext cx="3771900" cy="1412550"/>
            <a:chOff x="4754850" y="1600325"/>
            <a:chExt cx="3771900" cy="1412550"/>
          </a:xfrm>
        </p:grpSpPr>
        <p:sp>
          <p:nvSpPr>
            <p:cNvPr id="484" name="Google Shape;484;p31">
              <a:extLst>
                <a:ext uri="{FF2B5EF4-FFF2-40B4-BE49-F238E27FC236}">
                  <a16:creationId xmlns:a16="http://schemas.microsoft.com/office/drawing/2014/main" id="{71492E99-FDD6-75D8-3201-C850881F5FA1}"/>
                </a:ext>
              </a:extLst>
            </p:cNvPr>
            <p:cNvSpPr/>
            <p:nvPr/>
          </p:nvSpPr>
          <p:spPr>
            <a:xfrm>
              <a:off x="4852650" y="169167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>
              <a:extLst>
                <a:ext uri="{FF2B5EF4-FFF2-40B4-BE49-F238E27FC236}">
                  <a16:creationId xmlns:a16="http://schemas.microsoft.com/office/drawing/2014/main" id="{8FD9578B-2875-D560-9D36-33033406158C}"/>
                </a:ext>
              </a:extLst>
            </p:cNvPr>
            <p:cNvSpPr/>
            <p:nvPr/>
          </p:nvSpPr>
          <p:spPr>
            <a:xfrm>
              <a:off x="4754850" y="160032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86" name="Google Shape;486;p31">
              <a:extLst>
                <a:ext uri="{FF2B5EF4-FFF2-40B4-BE49-F238E27FC236}">
                  <a16:creationId xmlns:a16="http://schemas.microsoft.com/office/drawing/2014/main" id="{4F4BDD2C-1C5C-6AAC-B49C-1A93D7C14FD1}"/>
                </a:ext>
              </a:extLst>
            </p:cNvPr>
            <p:cNvCxnSpPr/>
            <p:nvPr/>
          </p:nvCxnSpPr>
          <p:spPr>
            <a:xfrm>
              <a:off x="4754850" y="1783325"/>
              <a:ext cx="36744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87" name="Google Shape;487;p31">
            <a:extLst>
              <a:ext uri="{FF2B5EF4-FFF2-40B4-BE49-F238E27FC236}">
                <a16:creationId xmlns:a16="http://schemas.microsoft.com/office/drawing/2014/main" id="{43B151D6-E2B4-A10D-187B-A723E815EB21}"/>
              </a:ext>
            </a:extLst>
          </p:cNvPr>
          <p:cNvGrpSpPr/>
          <p:nvPr/>
        </p:nvGrpSpPr>
        <p:grpSpPr>
          <a:xfrm>
            <a:off x="715100" y="1600312"/>
            <a:ext cx="3719165" cy="1504185"/>
            <a:chOff x="4754850" y="1600325"/>
            <a:chExt cx="3771900" cy="1412550"/>
          </a:xfrm>
        </p:grpSpPr>
        <p:sp>
          <p:nvSpPr>
            <p:cNvPr id="488" name="Google Shape;488;p31">
              <a:extLst>
                <a:ext uri="{FF2B5EF4-FFF2-40B4-BE49-F238E27FC236}">
                  <a16:creationId xmlns:a16="http://schemas.microsoft.com/office/drawing/2014/main" id="{725E7026-7F61-5BE3-1347-5D0368785185}"/>
                </a:ext>
              </a:extLst>
            </p:cNvPr>
            <p:cNvSpPr/>
            <p:nvPr/>
          </p:nvSpPr>
          <p:spPr>
            <a:xfrm>
              <a:off x="4852650" y="169167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>
              <a:extLst>
                <a:ext uri="{FF2B5EF4-FFF2-40B4-BE49-F238E27FC236}">
                  <a16:creationId xmlns:a16="http://schemas.microsoft.com/office/drawing/2014/main" id="{2312F02D-35F1-C65A-0812-70C55B779A0F}"/>
                </a:ext>
              </a:extLst>
            </p:cNvPr>
            <p:cNvSpPr/>
            <p:nvPr/>
          </p:nvSpPr>
          <p:spPr>
            <a:xfrm>
              <a:off x="4754850" y="160032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90" name="Google Shape;490;p31">
              <a:extLst>
                <a:ext uri="{FF2B5EF4-FFF2-40B4-BE49-F238E27FC236}">
                  <a16:creationId xmlns:a16="http://schemas.microsoft.com/office/drawing/2014/main" id="{96173505-41A6-B17F-39FE-D9E00172DB7F}"/>
                </a:ext>
              </a:extLst>
            </p:cNvPr>
            <p:cNvCxnSpPr/>
            <p:nvPr/>
          </p:nvCxnSpPr>
          <p:spPr>
            <a:xfrm>
              <a:off x="4754850" y="1783325"/>
              <a:ext cx="36744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91" name="Google Shape;491;p31">
            <a:extLst>
              <a:ext uri="{FF2B5EF4-FFF2-40B4-BE49-F238E27FC236}">
                <a16:creationId xmlns:a16="http://schemas.microsoft.com/office/drawing/2014/main" id="{9F3826D8-8683-E510-5080-8B89E915F1F4}"/>
              </a:ext>
            </a:extLst>
          </p:cNvPr>
          <p:cNvGrpSpPr/>
          <p:nvPr/>
        </p:nvGrpSpPr>
        <p:grpSpPr>
          <a:xfrm>
            <a:off x="4754850" y="1600313"/>
            <a:ext cx="3810030" cy="1504188"/>
            <a:chOff x="4754850" y="1600325"/>
            <a:chExt cx="3771900" cy="1412550"/>
          </a:xfrm>
        </p:grpSpPr>
        <p:sp>
          <p:nvSpPr>
            <p:cNvPr id="492" name="Google Shape;492;p31">
              <a:extLst>
                <a:ext uri="{FF2B5EF4-FFF2-40B4-BE49-F238E27FC236}">
                  <a16:creationId xmlns:a16="http://schemas.microsoft.com/office/drawing/2014/main" id="{1A01226A-A658-C91A-2A06-219EB18E3310}"/>
                </a:ext>
              </a:extLst>
            </p:cNvPr>
            <p:cNvSpPr/>
            <p:nvPr/>
          </p:nvSpPr>
          <p:spPr>
            <a:xfrm>
              <a:off x="4852650" y="169167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>
              <a:extLst>
                <a:ext uri="{FF2B5EF4-FFF2-40B4-BE49-F238E27FC236}">
                  <a16:creationId xmlns:a16="http://schemas.microsoft.com/office/drawing/2014/main" id="{F38F15B6-8A36-C010-4746-8100223769A7}"/>
                </a:ext>
              </a:extLst>
            </p:cNvPr>
            <p:cNvSpPr/>
            <p:nvPr/>
          </p:nvSpPr>
          <p:spPr>
            <a:xfrm>
              <a:off x="4754850" y="160032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94" name="Google Shape;494;p31">
              <a:extLst>
                <a:ext uri="{FF2B5EF4-FFF2-40B4-BE49-F238E27FC236}">
                  <a16:creationId xmlns:a16="http://schemas.microsoft.com/office/drawing/2014/main" id="{A0A1946F-0FE2-DFBC-5EF4-BE756C0F45CE}"/>
                </a:ext>
              </a:extLst>
            </p:cNvPr>
            <p:cNvCxnSpPr/>
            <p:nvPr/>
          </p:nvCxnSpPr>
          <p:spPr>
            <a:xfrm>
              <a:off x="4754850" y="1783325"/>
              <a:ext cx="36744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95" name="Google Shape;495;p31">
            <a:extLst>
              <a:ext uri="{FF2B5EF4-FFF2-40B4-BE49-F238E27FC236}">
                <a16:creationId xmlns:a16="http://schemas.microsoft.com/office/drawing/2014/main" id="{4292ED41-08CE-2E58-289A-1EC5779032E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14800" y="1802875"/>
            <a:ext cx="3620676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ptos Black" panose="020B0004020202020204" pitchFamily="34" charset="0"/>
              </a:rPr>
              <a:t>2(ee)</a:t>
            </a:r>
            <a:endParaRPr dirty="0">
              <a:latin typeface="Aptos Black" panose="020B0004020202020204" pitchFamily="34" charset="0"/>
            </a:endParaRPr>
          </a:p>
        </p:txBody>
      </p:sp>
      <p:sp>
        <p:nvSpPr>
          <p:cNvPr id="496" name="Google Shape;496;p31">
            <a:extLst>
              <a:ext uri="{FF2B5EF4-FFF2-40B4-BE49-F238E27FC236}">
                <a16:creationId xmlns:a16="http://schemas.microsoft.com/office/drawing/2014/main" id="{C844C7F4-E8CD-045B-8CBC-BACB9D9756BB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2686050" y="3415741"/>
            <a:ext cx="4303948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ptos Black" panose="020B0004020202020204" pitchFamily="34" charset="0"/>
              </a:rPr>
              <a:t>EUP – Section 18</a:t>
            </a:r>
            <a:endParaRPr dirty="0">
              <a:latin typeface="Aptos Black" panose="020B0004020202020204" pitchFamily="34" charset="0"/>
            </a:endParaRPr>
          </a:p>
        </p:txBody>
      </p:sp>
      <p:sp>
        <p:nvSpPr>
          <p:cNvPr id="497" name="Google Shape;497;p31">
            <a:extLst>
              <a:ext uri="{FF2B5EF4-FFF2-40B4-BE49-F238E27FC236}">
                <a16:creationId xmlns:a16="http://schemas.microsoft.com/office/drawing/2014/main" id="{20F01D11-9C79-BAA3-E471-B62B5E5CD399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4754550" y="1803588"/>
            <a:ext cx="3620416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ptos Black" panose="020B0004020202020204" pitchFamily="34" charset="0"/>
              </a:rPr>
              <a:t>SLN – 24(c)</a:t>
            </a:r>
            <a:endParaRPr dirty="0">
              <a:latin typeface="Aptos Black" panose="020B0004020202020204" pitchFamily="34" charset="0"/>
            </a:endParaRPr>
          </a:p>
        </p:txBody>
      </p:sp>
      <p:sp>
        <p:nvSpPr>
          <p:cNvPr id="499" name="Google Shape;499;p31">
            <a:extLst>
              <a:ext uri="{FF2B5EF4-FFF2-40B4-BE49-F238E27FC236}">
                <a16:creationId xmlns:a16="http://schemas.microsoft.com/office/drawing/2014/main" id="{7AA35369-E104-8D24-3DFC-21B193524CE4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1363647" y="2206710"/>
            <a:ext cx="237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dirty="0"/>
              <a:t>EPA Exempt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dirty="0"/>
              <a:t>State Reviewed</a:t>
            </a:r>
            <a:endParaRPr dirty="0"/>
          </a:p>
        </p:txBody>
      </p:sp>
      <p:sp>
        <p:nvSpPr>
          <p:cNvPr id="501" name="Google Shape;501;p31">
            <a:extLst>
              <a:ext uri="{FF2B5EF4-FFF2-40B4-BE49-F238E27FC236}">
                <a16:creationId xmlns:a16="http://schemas.microsoft.com/office/drawing/2014/main" id="{6B868041-F8E8-A056-DF8E-4964AFFBD26A}"/>
              </a:ext>
            </a:extLst>
          </p:cNvPr>
          <p:cNvSpPr txBox="1">
            <a:spLocks noGrp="1"/>
          </p:cNvSpPr>
          <p:nvPr>
            <p:ph type="subTitle" idx="7"/>
          </p:nvPr>
        </p:nvSpPr>
        <p:spPr>
          <a:xfrm>
            <a:off x="4845501" y="2229686"/>
            <a:ext cx="3522316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dirty="0"/>
              <a:t>EPA Registered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dirty="0"/>
              <a:t>Board Approved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dirty="0"/>
              <a:t>State Registered</a:t>
            </a:r>
            <a:endParaRPr dirty="0"/>
          </a:p>
        </p:txBody>
      </p:sp>
      <p:sp>
        <p:nvSpPr>
          <p:cNvPr id="503" name="Google Shape;503;p31">
            <a:extLst>
              <a:ext uri="{FF2B5EF4-FFF2-40B4-BE49-F238E27FC236}">
                <a16:creationId xmlns:a16="http://schemas.microsoft.com/office/drawing/2014/main" id="{8FDEBC90-498D-A923-1056-EFCE52F75319}"/>
              </a:ext>
            </a:extLst>
          </p:cNvPr>
          <p:cNvSpPr txBox="1">
            <a:spLocks noGrp="1"/>
          </p:cNvSpPr>
          <p:nvPr>
            <p:ph type="subTitle" idx="9"/>
          </p:nvPr>
        </p:nvSpPr>
        <p:spPr>
          <a:xfrm>
            <a:off x="2783850" y="3833056"/>
            <a:ext cx="3227502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dirty="0"/>
              <a:t>EPA Registered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dirty="0"/>
              <a:t>State Registered</a:t>
            </a:r>
            <a:endParaRPr dirty="0"/>
          </a:p>
        </p:txBody>
      </p:sp>
      <p:sp>
        <p:nvSpPr>
          <p:cNvPr id="504" name="Google Shape;504;p31">
            <a:extLst>
              <a:ext uri="{FF2B5EF4-FFF2-40B4-BE49-F238E27FC236}">
                <a16:creationId xmlns:a16="http://schemas.microsoft.com/office/drawing/2014/main" id="{A7E4DAF5-4CC0-51C1-21DA-13EC5400DEAE}"/>
              </a:ext>
            </a:extLst>
          </p:cNvPr>
          <p:cNvSpPr txBox="1">
            <a:spLocks noGrp="1"/>
          </p:cNvSpPr>
          <p:nvPr>
            <p:ph type="title" idx="15"/>
          </p:nvPr>
        </p:nvSpPr>
        <p:spPr>
          <a:xfrm>
            <a:off x="715650" y="731525"/>
            <a:ext cx="77133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Aptos Black" panose="020B0004020202020204" pitchFamily="34" charset="0"/>
              </a:rPr>
              <a:t>Less Common Registration Types</a:t>
            </a:r>
            <a:endParaRPr sz="2800" dirty="0">
              <a:latin typeface="Aptos Black" panose="020B0004020202020204" pitchFamily="34" charset="0"/>
            </a:endParaRPr>
          </a:p>
        </p:txBody>
      </p:sp>
      <p:sp>
        <p:nvSpPr>
          <p:cNvPr id="508" name="Google Shape;508;p31">
            <a:extLst>
              <a:ext uri="{FF2B5EF4-FFF2-40B4-BE49-F238E27FC236}">
                <a16:creationId xmlns:a16="http://schemas.microsoft.com/office/drawing/2014/main" id="{4573883F-5F7C-A80A-5340-0BE4E92BF463}"/>
              </a:ext>
            </a:extLst>
          </p:cNvPr>
          <p:cNvSpPr/>
          <p:nvPr/>
        </p:nvSpPr>
        <p:spPr>
          <a:xfrm>
            <a:off x="7971738" y="1225982"/>
            <a:ext cx="457207" cy="59636"/>
          </a:xfrm>
          <a:custGeom>
            <a:avLst/>
            <a:gdLst/>
            <a:ahLst/>
            <a:cxnLst/>
            <a:rect l="l" t="t" r="r" b="b"/>
            <a:pathLst>
              <a:path w="8294" h="952" extrusionOk="0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31">
            <a:extLst>
              <a:ext uri="{FF2B5EF4-FFF2-40B4-BE49-F238E27FC236}">
                <a16:creationId xmlns:a16="http://schemas.microsoft.com/office/drawing/2014/main" id="{1E947866-838B-538B-E8BD-B06EA94D0CAF}"/>
              </a:ext>
            </a:extLst>
          </p:cNvPr>
          <p:cNvSpPr/>
          <p:nvPr/>
        </p:nvSpPr>
        <p:spPr>
          <a:xfrm>
            <a:off x="7739398" y="1077330"/>
            <a:ext cx="457196" cy="57149"/>
          </a:xfrm>
          <a:custGeom>
            <a:avLst/>
            <a:gdLst/>
            <a:ahLst/>
            <a:cxnLst/>
            <a:rect l="l" t="t" r="r" b="b"/>
            <a:pathLst>
              <a:path w="11732" h="1391" extrusionOk="0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31">
            <a:extLst>
              <a:ext uri="{FF2B5EF4-FFF2-40B4-BE49-F238E27FC236}">
                <a16:creationId xmlns:a16="http://schemas.microsoft.com/office/drawing/2014/main" id="{A5E08713-233C-BFBB-3504-8B42ACB6ED1E}"/>
              </a:ext>
            </a:extLst>
          </p:cNvPr>
          <p:cNvSpPr/>
          <p:nvPr/>
        </p:nvSpPr>
        <p:spPr>
          <a:xfrm>
            <a:off x="715100" y="912725"/>
            <a:ext cx="457208" cy="164598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9873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>
          <a:extLst>
            <a:ext uri="{FF2B5EF4-FFF2-40B4-BE49-F238E27FC236}">
              <a16:creationId xmlns:a16="http://schemas.microsoft.com/office/drawing/2014/main" id="{43231619-7995-8238-9451-BA6C47988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40">
            <a:extLst>
              <a:ext uri="{FF2B5EF4-FFF2-40B4-BE49-F238E27FC236}">
                <a16:creationId xmlns:a16="http://schemas.microsoft.com/office/drawing/2014/main" id="{1630DC93-6642-A4EB-7701-429C734DE82D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466345" y="1565198"/>
            <a:ext cx="5228440" cy="33708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Federally Exempt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Maine Reviewed – On file with BPC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FIFRA Section 2(ee) outlines exemptions for using a pesticide “off label”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Presented by companies and distributors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For use </a:t>
            </a:r>
            <a:r>
              <a:rPr lang="en-US" sz="2000" dirty="0">
                <a:solidFill>
                  <a:srgbClr val="FF0000"/>
                </a:solidFill>
              </a:rPr>
              <a:t>IN CONJUNCTION </a:t>
            </a:r>
            <a:r>
              <a:rPr lang="en-US" sz="2000" dirty="0"/>
              <a:t>with a Section 3 label – Section 3 must be registered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Must meet specific criteria</a:t>
            </a:r>
          </a:p>
        </p:txBody>
      </p:sp>
      <p:sp>
        <p:nvSpPr>
          <p:cNvPr id="837" name="Google Shape;837;p40">
            <a:extLst>
              <a:ext uri="{FF2B5EF4-FFF2-40B4-BE49-F238E27FC236}">
                <a16:creationId xmlns:a16="http://schemas.microsoft.com/office/drawing/2014/main" id="{285231AE-35BF-2D6F-AF08-D6EE3CC705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9994" y="661200"/>
            <a:ext cx="4776812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ptos Black" panose="020B0004020202020204" pitchFamily="34" charset="0"/>
              </a:rPr>
              <a:t>2(ee) – Supplemental Labeling</a:t>
            </a:r>
            <a:endParaRPr sz="2400" dirty="0">
              <a:latin typeface="Aptos Black" panose="020B0004020202020204" pitchFamily="34" charset="0"/>
            </a:endParaRPr>
          </a:p>
        </p:txBody>
      </p:sp>
      <p:sp>
        <p:nvSpPr>
          <p:cNvPr id="863" name="Google Shape;863;p40">
            <a:extLst>
              <a:ext uri="{FF2B5EF4-FFF2-40B4-BE49-F238E27FC236}">
                <a16:creationId xmlns:a16="http://schemas.microsoft.com/office/drawing/2014/main" id="{629E7016-751D-6741-6AC2-2B767686FF59}"/>
              </a:ext>
            </a:extLst>
          </p:cNvPr>
          <p:cNvSpPr/>
          <p:nvPr/>
        </p:nvSpPr>
        <p:spPr>
          <a:xfrm>
            <a:off x="565734" y="1291509"/>
            <a:ext cx="457208" cy="164590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Graphic 2" descr="Man with kid with solid fill">
            <a:extLst>
              <a:ext uri="{FF2B5EF4-FFF2-40B4-BE49-F238E27FC236}">
                <a16:creationId xmlns:a16="http://schemas.microsoft.com/office/drawing/2014/main" id="{2D9554B7-3E30-6883-66E8-0F17ED8E6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32075" y="1313079"/>
            <a:ext cx="3445580" cy="3445580"/>
          </a:xfrm>
          <a:prstGeom prst="rect">
            <a:avLst/>
          </a:prstGeom>
        </p:spPr>
      </p:pic>
      <p:sp>
        <p:nvSpPr>
          <p:cNvPr id="5" name="Google Shape;664;p35">
            <a:extLst>
              <a:ext uri="{FF2B5EF4-FFF2-40B4-BE49-F238E27FC236}">
                <a16:creationId xmlns:a16="http://schemas.microsoft.com/office/drawing/2014/main" id="{DD3E9CF0-8A02-55D3-2281-3A91B8B81303}"/>
              </a:ext>
            </a:extLst>
          </p:cNvPr>
          <p:cNvSpPr txBox="1">
            <a:spLocks/>
          </p:cNvSpPr>
          <p:nvPr/>
        </p:nvSpPr>
        <p:spPr>
          <a:xfrm>
            <a:off x="5822870" y="4395708"/>
            <a:ext cx="1620536" cy="3629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200" dirty="0">
                <a:latin typeface="Karla" pitchFamily="2" charset="0"/>
              </a:rPr>
              <a:t>Section 3 Label</a:t>
            </a:r>
          </a:p>
        </p:txBody>
      </p:sp>
      <p:pic>
        <p:nvPicPr>
          <p:cNvPr id="7" name="Picture 6" descr="Logo&#10;&#10;AI-generated content may be incorrect.">
            <a:extLst>
              <a:ext uri="{FF2B5EF4-FFF2-40B4-BE49-F238E27FC236}">
                <a16:creationId xmlns:a16="http://schemas.microsoft.com/office/drawing/2014/main" id="{A2CE828E-F163-3606-1D58-37C8712F4A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3658" y="2362478"/>
            <a:ext cx="510507" cy="510507"/>
          </a:xfrm>
          <a:prstGeom prst="rect">
            <a:avLst/>
          </a:prstGeom>
        </p:spPr>
      </p:pic>
      <p:sp>
        <p:nvSpPr>
          <p:cNvPr id="9" name="Google Shape;664;p35">
            <a:extLst>
              <a:ext uri="{FF2B5EF4-FFF2-40B4-BE49-F238E27FC236}">
                <a16:creationId xmlns:a16="http://schemas.microsoft.com/office/drawing/2014/main" id="{B19F9482-563C-AD2E-0DB9-9C1DACFC411E}"/>
              </a:ext>
            </a:extLst>
          </p:cNvPr>
          <p:cNvSpPr txBox="1">
            <a:spLocks/>
          </p:cNvSpPr>
          <p:nvPr/>
        </p:nvSpPr>
        <p:spPr>
          <a:xfrm>
            <a:off x="6773829" y="4395708"/>
            <a:ext cx="1620536" cy="3629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200" dirty="0">
                <a:latin typeface="Karla" pitchFamily="2" charset="0"/>
              </a:rPr>
              <a:t>2(ee)</a:t>
            </a:r>
          </a:p>
        </p:txBody>
      </p:sp>
      <p:sp>
        <p:nvSpPr>
          <p:cNvPr id="10" name="Callout: Down Arrow 9">
            <a:extLst>
              <a:ext uri="{FF2B5EF4-FFF2-40B4-BE49-F238E27FC236}">
                <a16:creationId xmlns:a16="http://schemas.microsoft.com/office/drawing/2014/main" id="{DEF1D828-760B-1663-5AAC-EF86A3E8E21E}"/>
              </a:ext>
            </a:extLst>
          </p:cNvPr>
          <p:cNvSpPr/>
          <p:nvPr/>
        </p:nvSpPr>
        <p:spPr>
          <a:xfrm>
            <a:off x="5853056" y="676640"/>
            <a:ext cx="1464527" cy="913567"/>
          </a:xfrm>
          <a:prstGeom prst="downArrowCallou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Use for whitefly on Poinsettias</a:t>
            </a:r>
          </a:p>
        </p:txBody>
      </p:sp>
      <p:sp>
        <p:nvSpPr>
          <p:cNvPr id="11" name="Callout: Down Arrow 10">
            <a:extLst>
              <a:ext uri="{FF2B5EF4-FFF2-40B4-BE49-F238E27FC236}">
                <a16:creationId xmlns:a16="http://schemas.microsoft.com/office/drawing/2014/main" id="{EE8A599B-30FA-0523-8661-28D538339999}"/>
              </a:ext>
            </a:extLst>
          </p:cNvPr>
          <p:cNvSpPr/>
          <p:nvPr/>
        </p:nvSpPr>
        <p:spPr>
          <a:xfrm>
            <a:off x="7212947" y="2562735"/>
            <a:ext cx="869423" cy="510508"/>
          </a:xfrm>
          <a:prstGeom prst="downArrowCallou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And aphids too</a:t>
            </a:r>
          </a:p>
        </p:txBody>
      </p:sp>
    </p:spTree>
    <p:extLst>
      <p:ext uri="{BB962C8B-B14F-4D97-AF65-F5344CB8AC3E}">
        <p14:creationId xmlns:p14="http://schemas.microsoft.com/office/powerpoint/2010/main" val="3712478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>
          <a:extLst>
            <a:ext uri="{FF2B5EF4-FFF2-40B4-BE49-F238E27FC236}">
              <a16:creationId xmlns:a16="http://schemas.microsoft.com/office/drawing/2014/main" id="{40087483-7FC7-AF8F-D3A7-B645CAA88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575;p33">
            <a:extLst>
              <a:ext uri="{FF2B5EF4-FFF2-40B4-BE49-F238E27FC236}">
                <a16:creationId xmlns:a16="http://schemas.microsoft.com/office/drawing/2014/main" id="{D52D5442-D341-C4F3-EED4-D604461A9017}"/>
              </a:ext>
            </a:extLst>
          </p:cNvPr>
          <p:cNvSpPr txBox="1">
            <a:spLocks/>
          </p:cNvSpPr>
          <p:nvPr/>
        </p:nvSpPr>
        <p:spPr>
          <a:xfrm>
            <a:off x="4065371" y="-2223786"/>
            <a:ext cx="1609671" cy="12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 Black"/>
              <a:buNone/>
              <a:defRPr sz="3500" b="0" i="0" u="none" strike="noStrike" cap="none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1600" dirty="0">
                <a:latin typeface="Karla" pitchFamily="2" charset="0"/>
              </a:rPr>
              <a:t>Section 3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ABFB76-E6F7-F234-0CC2-55EE3723B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14" y="638826"/>
            <a:ext cx="3765418" cy="685800"/>
          </a:xfrm>
        </p:spPr>
        <p:txBody>
          <a:bodyPr/>
          <a:lstStyle/>
          <a:p>
            <a:pPr algn="l"/>
            <a:r>
              <a:rPr lang="en-US" dirty="0">
                <a:latin typeface="Aptos Black" panose="020B0004020202020204" pitchFamily="34" charset="0"/>
              </a:rPr>
              <a:t>Exemptions</a:t>
            </a:r>
          </a:p>
        </p:txBody>
      </p:sp>
      <p:sp>
        <p:nvSpPr>
          <p:cNvPr id="7" name="Google Shape;664;p35">
            <a:extLst>
              <a:ext uri="{FF2B5EF4-FFF2-40B4-BE49-F238E27FC236}">
                <a16:creationId xmlns:a16="http://schemas.microsoft.com/office/drawing/2014/main" id="{F4AF9AF9-A950-A9DD-F93B-E44BDFE37DEF}"/>
              </a:ext>
            </a:extLst>
          </p:cNvPr>
          <p:cNvSpPr txBox="1">
            <a:spLocks/>
          </p:cNvSpPr>
          <p:nvPr/>
        </p:nvSpPr>
        <p:spPr>
          <a:xfrm>
            <a:off x="672577" y="1324626"/>
            <a:ext cx="4638155" cy="29163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Karla" pitchFamily="2" charset="0"/>
              </a:rPr>
              <a:t>Can </a:t>
            </a:r>
            <a:r>
              <a:rPr lang="en-US" b="1" dirty="0">
                <a:latin typeface="Karla" pitchFamily="2" charset="0"/>
              </a:rPr>
              <a:t>ONLY</a:t>
            </a:r>
            <a:r>
              <a:rPr lang="en-US" dirty="0">
                <a:latin typeface="Karla" pitchFamily="2" charset="0"/>
              </a:rPr>
              <a:t> be used when: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Karla" pitchFamily="2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>
                <a:latin typeface="Karla" pitchFamily="2" charset="0"/>
              </a:rPr>
              <a:t>Applying a pesticide at any dosage, concentration, or frequency </a:t>
            </a:r>
            <a:r>
              <a:rPr lang="en-US" b="1" dirty="0">
                <a:latin typeface="Karla" pitchFamily="2" charset="0"/>
              </a:rPr>
              <a:t>lower</a:t>
            </a:r>
            <a:r>
              <a:rPr lang="en-US" dirty="0">
                <a:latin typeface="Karla" pitchFamily="2" charset="0"/>
              </a:rPr>
              <a:t> than specified on the label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Karla" pitchFamily="2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>
                <a:latin typeface="Karla" pitchFamily="2" charset="0"/>
              </a:rPr>
              <a:t>Applying a pesticide against any target pest not specified on the labeling, to a crop animal or site </a:t>
            </a:r>
            <a:r>
              <a:rPr lang="en-US" b="1" dirty="0">
                <a:latin typeface="Karla" pitchFamily="2" charset="0"/>
              </a:rPr>
              <a:t>on</a:t>
            </a:r>
            <a:r>
              <a:rPr lang="en-US" dirty="0">
                <a:latin typeface="Karla" pitchFamily="2" charset="0"/>
              </a:rPr>
              <a:t> the label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dirty="0">
              <a:latin typeface="Karla" pitchFamily="2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>
                <a:latin typeface="Karla" pitchFamily="2" charset="0"/>
              </a:rPr>
              <a:t>Employing any method of application </a:t>
            </a:r>
            <a:r>
              <a:rPr lang="en-US" b="1" dirty="0">
                <a:latin typeface="Karla" pitchFamily="2" charset="0"/>
              </a:rPr>
              <a:t>not</a:t>
            </a:r>
            <a:r>
              <a:rPr lang="en-US" dirty="0">
                <a:latin typeface="Karla" pitchFamily="2" charset="0"/>
              </a:rPr>
              <a:t> prohibited by the label (unless the label specifies that it must only be applied by the listed methods)</a:t>
            </a:r>
          </a:p>
          <a:p>
            <a:endParaRPr lang="en-US" dirty="0">
              <a:latin typeface="Karla" pitchFamily="2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>
                <a:latin typeface="Karla" pitchFamily="2" charset="0"/>
              </a:rPr>
              <a:t>Mixing a pesticide with a fertilizer, when mixture is </a:t>
            </a:r>
            <a:r>
              <a:rPr lang="en-US" b="1" dirty="0">
                <a:latin typeface="Karla" pitchFamily="2" charset="0"/>
              </a:rPr>
              <a:t>not</a:t>
            </a:r>
            <a:r>
              <a:rPr lang="en-US" dirty="0">
                <a:latin typeface="Karla" pitchFamily="2" charset="0"/>
              </a:rPr>
              <a:t> prohibited by the label</a:t>
            </a:r>
          </a:p>
        </p:txBody>
      </p:sp>
      <p:sp>
        <p:nvSpPr>
          <p:cNvPr id="10" name="Google Shape;575;p33">
            <a:extLst>
              <a:ext uri="{FF2B5EF4-FFF2-40B4-BE49-F238E27FC236}">
                <a16:creationId xmlns:a16="http://schemas.microsoft.com/office/drawing/2014/main" id="{150A3AEB-ECA2-2135-BA52-21E3CE291A96}"/>
              </a:ext>
            </a:extLst>
          </p:cNvPr>
          <p:cNvSpPr txBox="1">
            <a:spLocks/>
          </p:cNvSpPr>
          <p:nvPr/>
        </p:nvSpPr>
        <p:spPr>
          <a:xfrm>
            <a:off x="2057400" y="224035"/>
            <a:ext cx="5029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 Black"/>
              <a:buNone/>
              <a:defRPr sz="3500" b="0" i="0" u="none" strike="noStrike" cap="none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1600" dirty="0">
                <a:latin typeface="Karla" pitchFamily="2" charset="0"/>
              </a:rPr>
              <a:t>2(ee)</a:t>
            </a:r>
          </a:p>
        </p:txBody>
      </p:sp>
      <p:grpSp>
        <p:nvGrpSpPr>
          <p:cNvPr id="2" name="Google Shape;1093;p49">
            <a:extLst>
              <a:ext uri="{FF2B5EF4-FFF2-40B4-BE49-F238E27FC236}">
                <a16:creationId xmlns:a16="http://schemas.microsoft.com/office/drawing/2014/main" id="{52462ECE-0E79-CBA2-C0E6-1C11FC54B637}"/>
              </a:ext>
            </a:extLst>
          </p:cNvPr>
          <p:cNvGrpSpPr/>
          <p:nvPr/>
        </p:nvGrpSpPr>
        <p:grpSpPr>
          <a:xfrm>
            <a:off x="6854749" y="3438398"/>
            <a:ext cx="1821392" cy="1830636"/>
            <a:chOff x="4799952" y="856995"/>
            <a:chExt cx="3718298" cy="3756180"/>
          </a:xfrm>
        </p:grpSpPr>
        <p:sp>
          <p:nvSpPr>
            <p:cNvPr id="4" name="Google Shape;1094;p49">
              <a:extLst>
                <a:ext uri="{FF2B5EF4-FFF2-40B4-BE49-F238E27FC236}">
                  <a16:creationId xmlns:a16="http://schemas.microsoft.com/office/drawing/2014/main" id="{EFDF65CE-C76D-2D74-B6A0-827796B8E0FE}"/>
                </a:ext>
              </a:extLst>
            </p:cNvPr>
            <p:cNvSpPr/>
            <p:nvPr/>
          </p:nvSpPr>
          <p:spPr>
            <a:xfrm>
              <a:off x="4844450" y="978975"/>
              <a:ext cx="3673800" cy="36342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1095;p49">
              <a:extLst>
                <a:ext uri="{FF2B5EF4-FFF2-40B4-BE49-F238E27FC236}">
                  <a16:creationId xmlns:a16="http://schemas.microsoft.com/office/drawing/2014/main" id="{F13A188C-D81F-6C65-011B-8BAAD7EA2C32}"/>
                </a:ext>
              </a:extLst>
            </p:cNvPr>
            <p:cNvGrpSpPr/>
            <p:nvPr/>
          </p:nvGrpSpPr>
          <p:grpSpPr>
            <a:xfrm>
              <a:off x="4799952" y="856995"/>
              <a:ext cx="3674100" cy="3616200"/>
              <a:chOff x="4799952" y="856995"/>
              <a:chExt cx="3674100" cy="3616200"/>
            </a:xfrm>
          </p:grpSpPr>
          <p:sp>
            <p:nvSpPr>
              <p:cNvPr id="11" name="Google Shape;1096;p49">
                <a:extLst>
                  <a:ext uri="{FF2B5EF4-FFF2-40B4-BE49-F238E27FC236}">
                    <a16:creationId xmlns:a16="http://schemas.microsoft.com/office/drawing/2014/main" id="{A5BE3155-E864-42F1-6254-16D3DEAEF4CE}"/>
                  </a:ext>
                </a:extLst>
              </p:cNvPr>
              <p:cNvSpPr/>
              <p:nvPr/>
            </p:nvSpPr>
            <p:spPr>
              <a:xfrm>
                <a:off x="4799952" y="856995"/>
                <a:ext cx="3673800" cy="36162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cxnSp>
            <p:nvCxnSpPr>
              <p:cNvPr id="13" name="Google Shape;1097;p49">
                <a:extLst>
                  <a:ext uri="{FF2B5EF4-FFF2-40B4-BE49-F238E27FC236}">
                    <a16:creationId xmlns:a16="http://schemas.microsoft.com/office/drawing/2014/main" id="{221D1F43-69E5-059D-5821-56CEB76699C1}"/>
                  </a:ext>
                </a:extLst>
              </p:cNvPr>
              <p:cNvCxnSpPr/>
              <p:nvPr/>
            </p:nvCxnSpPr>
            <p:spPr>
              <a:xfrm>
                <a:off x="4799952" y="1302769"/>
                <a:ext cx="36741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4" name="Google Shape;1098;p49">
                <a:extLst>
                  <a:ext uri="{FF2B5EF4-FFF2-40B4-BE49-F238E27FC236}">
                    <a16:creationId xmlns:a16="http://schemas.microsoft.com/office/drawing/2014/main" id="{6EE3A3CA-303A-8B42-3410-77B9B30DD1CF}"/>
                  </a:ext>
                </a:extLst>
              </p:cNvPr>
              <p:cNvGrpSpPr/>
              <p:nvPr/>
            </p:nvGrpSpPr>
            <p:grpSpPr>
              <a:xfrm>
                <a:off x="7492324" y="978977"/>
                <a:ext cx="845101" cy="183000"/>
                <a:chOff x="1605849" y="363963"/>
                <a:chExt cx="845101" cy="183000"/>
              </a:xfrm>
            </p:grpSpPr>
            <p:sp>
              <p:nvSpPr>
                <p:cNvPr id="15" name="Google Shape;1099;p49">
                  <a:extLst>
                    <a:ext uri="{FF2B5EF4-FFF2-40B4-BE49-F238E27FC236}">
                      <a16:creationId xmlns:a16="http://schemas.microsoft.com/office/drawing/2014/main" id="{6C355B5B-684F-AF85-D44D-8264C959FAF7}"/>
                    </a:ext>
                  </a:extLst>
                </p:cNvPr>
                <p:cNvSpPr/>
                <p:nvPr/>
              </p:nvSpPr>
              <p:spPr>
                <a:xfrm>
                  <a:off x="1951450" y="367563"/>
                  <a:ext cx="179400" cy="179400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6" name="Google Shape;1100;p49">
                  <a:extLst>
                    <a:ext uri="{FF2B5EF4-FFF2-40B4-BE49-F238E27FC236}">
                      <a16:creationId xmlns:a16="http://schemas.microsoft.com/office/drawing/2014/main" id="{5F4742F3-EE4E-0234-A9D9-64EF98D65FA1}"/>
                    </a:ext>
                  </a:extLst>
                </p:cNvPr>
                <p:cNvGrpSpPr/>
                <p:nvPr/>
              </p:nvGrpSpPr>
              <p:grpSpPr>
                <a:xfrm>
                  <a:off x="2267950" y="363963"/>
                  <a:ext cx="183000" cy="183000"/>
                  <a:chOff x="8225400" y="367488"/>
                  <a:chExt cx="183000" cy="183000"/>
                </a:xfrm>
              </p:grpSpPr>
              <p:cxnSp>
                <p:nvCxnSpPr>
                  <p:cNvPr id="20" name="Google Shape;1101;p49">
                    <a:extLst>
                      <a:ext uri="{FF2B5EF4-FFF2-40B4-BE49-F238E27FC236}">
                        <a16:creationId xmlns:a16="http://schemas.microsoft.com/office/drawing/2014/main" id="{4E3649CF-D97E-5979-CC95-3633F552A3B9}"/>
                      </a:ext>
                    </a:extLst>
                  </p:cNvPr>
                  <p:cNvCxnSpPr/>
                  <p:nvPr/>
                </p:nvCxnSpPr>
                <p:spPr>
                  <a:xfrm>
                    <a:off x="8225400" y="367488"/>
                    <a:ext cx="183000" cy="18300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1" name="Google Shape;1102;p49">
                    <a:extLst>
                      <a:ext uri="{FF2B5EF4-FFF2-40B4-BE49-F238E27FC236}">
                        <a16:creationId xmlns:a16="http://schemas.microsoft.com/office/drawing/2014/main" id="{5539F47F-74DD-0D1F-E61D-F61BFF3E7B93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8225400" y="367488"/>
                    <a:ext cx="183000" cy="18300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cxnSp>
              <p:nvCxnSpPr>
                <p:cNvPr id="19" name="Google Shape;1103;p49">
                  <a:extLst>
                    <a:ext uri="{FF2B5EF4-FFF2-40B4-BE49-F238E27FC236}">
                      <a16:creationId xmlns:a16="http://schemas.microsoft.com/office/drawing/2014/main" id="{782C2039-D731-1BC3-EE65-397C9898BCE4}"/>
                    </a:ext>
                  </a:extLst>
                </p:cNvPr>
                <p:cNvCxnSpPr/>
                <p:nvPr/>
              </p:nvCxnSpPr>
              <p:spPr>
                <a:xfrm>
                  <a:off x="1605849" y="546963"/>
                  <a:ext cx="2085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22" name="Google Shape;837;p40">
            <a:extLst>
              <a:ext uri="{FF2B5EF4-FFF2-40B4-BE49-F238E27FC236}">
                <a16:creationId xmlns:a16="http://schemas.microsoft.com/office/drawing/2014/main" id="{D9E82D64-CA58-3C30-D1EF-AAE34348B62B}"/>
              </a:ext>
            </a:extLst>
          </p:cNvPr>
          <p:cNvSpPr txBox="1">
            <a:spLocks/>
          </p:cNvSpPr>
          <p:nvPr/>
        </p:nvSpPr>
        <p:spPr>
          <a:xfrm>
            <a:off x="6391021" y="3655653"/>
            <a:ext cx="2837409" cy="42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 Black"/>
              <a:buNone/>
              <a:defRPr sz="3500" b="0" i="0" u="none" strike="noStrike" cap="none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1600" dirty="0">
                <a:solidFill>
                  <a:srgbClr val="FF0000"/>
                </a:solidFill>
                <a:latin typeface="Aptos Black" panose="020B0004020202020204" pitchFamily="34" charset="0"/>
              </a:rPr>
              <a:t>*BENEFIT *</a:t>
            </a:r>
          </a:p>
        </p:txBody>
      </p:sp>
      <p:sp>
        <p:nvSpPr>
          <p:cNvPr id="23" name="Google Shape;501;p31">
            <a:extLst>
              <a:ext uri="{FF2B5EF4-FFF2-40B4-BE49-F238E27FC236}">
                <a16:creationId xmlns:a16="http://schemas.microsoft.com/office/drawing/2014/main" id="{8A07EBE7-1CF7-7195-5E94-28C6B64876F8}"/>
              </a:ext>
            </a:extLst>
          </p:cNvPr>
          <p:cNvSpPr txBox="1">
            <a:spLocks/>
          </p:cNvSpPr>
          <p:nvPr/>
        </p:nvSpPr>
        <p:spPr>
          <a:xfrm>
            <a:off x="6921514" y="3960360"/>
            <a:ext cx="1732830" cy="9832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rgbClr val="FF0000"/>
                </a:solidFill>
                <a:latin typeface="Karla" pitchFamily="2" charset="0"/>
              </a:rPr>
              <a:t>Use products more effectively at a lower rate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Karla" pitchFamily="2" charset="0"/>
              </a:rPr>
              <a:t>More tools for pest problems</a:t>
            </a:r>
          </a:p>
        </p:txBody>
      </p:sp>
      <p:pic>
        <p:nvPicPr>
          <p:cNvPr id="25" name="Picture 24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B8868F6F-584E-3832-69FF-5057F04DA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569" y="709429"/>
            <a:ext cx="2644318" cy="271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46"/>
          <p:cNvSpPr txBox="1">
            <a:spLocks noGrp="1"/>
          </p:cNvSpPr>
          <p:nvPr>
            <p:ph type="title"/>
          </p:nvPr>
        </p:nvSpPr>
        <p:spPr>
          <a:xfrm>
            <a:off x="511124" y="738974"/>
            <a:ext cx="7474635" cy="731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ptos Black" panose="020B0004020202020204" pitchFamily="34" charset="0"/>
              </a:rPr>
              <a:t>BPC Product Registration</a:t>
            </a:r>
            <a:endParaRPr dirty="0">
              <a:latin typeface="Aptos Black" panose="020B0004020202020204" pitchFamily="34" charset="0"/>
            </a:endParaRPr>
          </a:p>
        </p:txBody>
      </p:sp>
      <p:sp>
        <p:nvSpPr>
          <p:cNvPr id="1013" name="Google Shape;1013;p46"/>
          <p:cNvSpPr txBox="1">
            <a:spLocks noGrp="1"/>
          </p:cNvSpPr>
          <p:nvPr>
            <p:ph type="subTitle" idx="1"/>
          </p:nvPr>
        </p:nvSpPr>
        <p:spPr>
          <a:xfrm>
            <a:off x="714314" y="1470614"/>
            <a:ext cx="8040482" cy="2418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dirty="0"/>
              <a:t>All pesticides in the state need to be registered with the BPC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dirty="0"/>
              <a:t>Before sale, but also before shipped through or brought through a port in the state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dirty="0"/>
              <a:t>If it is within the borders of Maine, </a:t>
            </a:r>
            <a:r>
              <a:rPr lang="en-US" dirty="0"/>
              <a:t>it must be registered with the BPC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Maine requires yearly registration for every pesticide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Companies submit label packages for review and initial registrations, and are active from January 1</a:t>
            </a:r>
            <a:r>
              <a:rPr lang="en-US" baseline="30000" dirty="0"/>
              <a:t>st</a:t>
            </a:r>
            <a:r>
              <a:rPr lang="en-US" dirty="0"/>
              <a:t> until December 31</a:t>
            </a:r>
            <a:r>
              <a:rPr lang="en-US" baseline="30000" dirty="0"/>
              <a:t>st</a:t>
            </a: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  <p:sp>
        <p:nvSpPr>
          <p:cNvPr id="1026" name="Google Shape;1026;p46"/>
          <p:cNvSpPr/>
          <p:nvPr/>
        </p:nvSpPr>
        <p:spPr>
          <a:xfrm>
            <a:off x="1500283" y="4312580"/>
            <a:ext cx="457208" cy="164590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46"/>
          <p:cNvSpPr/>
          <p:nvPr/>
        </p:nvSpPr>
        <p:spPr>
          <a:xfrm>
            <a:off x="1964428" y="4161752"/>
            <a:ext cx="457196" cy="57149"/>
          </a:xfrm>
          <a:custGeom>
            <a:avLst/>
            <a:gdLst/>
            <a:ahLst/>
            <a:cxnLst/>
            <a:rect l="l" t="t" r="r" b="b"/>
            <a:pathLst>
              <a:path w="11732" h="1391" extrusionOk="0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46"/>
          <p:cNvSpPr/>
          <p:nvPr/>
        </p:nvSpPr>
        <p:spPr>
          <a:xfrm>
            <a:off x="714314" y="4008437"/>
            <a:ext cx="457207" cy="59636"/>
          </a:xfrm>
          <a:custGeom>
            <a:avLst/>
            <a:gdLst/>
            <a:ahLst/>
            <a:cxnLst/>
            <a:rect l="l" t="t" r="r" b="b"/>
            <a:pathLst>
              <a:path w="8294" h="952" extrusionOk="0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>
          <a:extLst>
            <a:ext uri="{FF2B5EF4-FFF2-40B4-BE49-F238E27FC236}">
              <a16:creationId xmlns:a16="http://schemas.microsoft.com/office/drawing/2014/main" id="{53AB2B93-97A0-5644-922A-94E569FCD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40">
            <a:extLst>
              <a:ext uri="{FF2B5EF4-FFF2-40B4-BE49-F238E27FC236}">
                <a16:creationId xmlns:a16="http://schemas.microsoft.com/office/drawing/2014/main" id="{36161F20-8A32-FCFB-EB2C-42C13E92BD11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486556" y="1486415"/>
            <a:ext cx="8240448" cy="31083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Authority of FIFRA section 24(c) allows states to register additional uses of a federally registered product that are not on the label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1B1B"/>
                </a:solidFill>
              </a:rPr>
              <a:t>A special local need (SLN)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B1B1B"/>
                </a:solidFill>
              </a:rPr>
              <a:t>Addresses an existing or impending pest problem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B1B1B"/>
                </a:solidFill>
              </a:rPr>
              <a:t>Solves a problem the SLA (BPC) has determined can not be solved by an existing federal registration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B1B1B"/>
                </a:solidFill>
              </a:rPr>
              <a:t>Is based on satisfactory supporting information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SLNs address unique pests and geography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Provides Flexibility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Additional Information – Big Topic</a:t>
            </a:r>
          </a:p>
        </p:txBody>
      </p:sp>
      <p:sp>
        <p:nvSpPr>
          <p:cNvPr id="837" name="Google Shape;837;p40">
            <a:extLst>
              <a:ext uri="{FF2B5EF4-FFF2-40B4-BE49-F238E27FC236}">
                <a16:creationId xmlns:a16="http://schemas.microsoft.com/office/drawing/2014/main" id="{E0706427-60C2-9539-FCCF-0619043684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5941" y="685220"/>
            <a:ext cx="8240448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ptos Black" panose="020B0004020202020204" pitchFamily="34" charset="0"/>
              </a:rPr>
              <a:t>24(c) – Special Local Needs</a:t>
            </a:r>
            <a:endParaRPr dirty="0">
              <a:latin typeface="Aptos Black" panose="020B0004020202020204" pitchFamily="34" charset="0"/>
            </a:endParaRPr>
          </a:p>
        </p:txBody>
      </p:sp>
      <p:sp>
        <p:nvSpPr>
          <p:cNvPr id="861" name="Google Shape;861;p40">
            <a:extLst>
              <a:ext uri="{FF2B5EF4-FFF2-40B4-BE49-F238E27FC236}">
                <a16:creationId xmlns:a16="http://schemas.microsoft.com/office/drawing/2014/main" id="{8628D22A-9D19-1D0F-E27F-5B2C4FEA8179}"/>
              </a:ext>
            </a:extLst>
          </p:cNvPr>
          <p:cNvSpPr/>
          <p:nvPr/>
        </p:nvSpPr>
        <p:spPr>
          <a:xfrm>
            <a:off x="7968357" y="4549783"/>
            <a:ext cx="457207" cy="59636"/>
          </a:xfrm>
          <a:custGeom>
            <a:avLst/>
            <a:gdLst/>
            <a:ahLst/>
            <a:cxnLst/>
            <a:rect l="l" t="t" r="r" b="b"/>
            <a:pathLst>
              <a:path w="8294" h="952" extrusionOk="0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40">
            <a:extLst>
              <a:ext uri="{FF2B5EF4-FFF2-40B4-BE49-F238E27FC236}">
                <a16:creationId xmlns:a16="http://schemas.microsoft.com/office/drawing/2014/main" id="{E3F5AB49-19A2-210B-F608-497074B9F77B}"/>
              </a:ext>
            </a:extLst>
          </p:cNvPr>
          <p:cNvSpPr/>
          <p:nvPr/>
        </p:nvSpPr>
        <p:spPr>
          <a:xfrm>
            <a:off x="7736017" y="4401131"/>
            <a:ext cx="457196" cy="57149"/>
          </a:xfrm>
          <a:custGeom>
            <a:avLst/>
            <a:gdLst/>
            <a:ahLst/>
            <a:cxnLst/>
            <a:rect l="l" t="t" r="r" b="b"/>
            <a:pathLst>
              <a:path w="11732" h="1391" extrusionOk="0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40">
            <a:extLst>
              <a:ext uri="{FF2B5EF4-FFF2-40B4-BE49-F238E27FC236}">
                <a16:creationId xmlns:a16="http://schemas.microsoft.com/office/drawing/2014/main" id="{EF55D6E6-479D-DC96-2FFB-640EED2F9442}"/>
              </a:ext>
            </a:extLst>
          </p:cNvPr>
          <p:cNvSpPr/>
          <p:nvPr/>
        </p:nvSpPr>
        <p:spPr>
          <a:xfrm>
            <a:off x="486556" y="1417325"/>
            <a:ext cx="457208" cy="164590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1994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>
          <a:extLst>
            <a:ext uri="{FF2B5EF4-FFF2-40B4-BE49-F238E27FC236}">
              <a16:creationId xmlns:a16="http://schemas.microsoft.com/office/drawing/2014/main" id="{3F71FC26-F56F-8069-EE16-269B7BDEF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36">
            <a:extLst>
              <a:ext uri="{FF2B5EF4-FFF2-40B4-BE49-F238E27FC236}">
                <a16:creationId xmlns:a16="http://schemas.microsoft.com/office/drawing/2014/main" id="{038B5019-EE02-B749-12B0-917937A161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5125" y="731525"/>
            <a:ext cx="77139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Aptos Black" panose="020B0004020202020204" pitchFamily="34" charset="0"/>
              </a:rPr>
              <a:t>Path to Registration</a:t>
            </a:r>
            <a:endParaRPr sz="3600" dirty="0">
              <a:latin typeface="Aptos Black" panose="020B0004020202020204" pitchFamily="34" charset="0"/>
            </a:endParaRPr>
          </a:p>
        </p:txBody>
      </p:sp>
      <p:sp>
        <p:nvSpPr>
          <p:cNvPr id="707" name="Google Shape;707;p36">
            <a:extLst>
              <a:ext uri="{FF2B5EF4-FFF2-40B4-BE49-F238E27FC236}">
                <a16:creationId xmlns:a16="http://schemas.microsoft.com/office/drawing/2014/main" id="{BBD5B136-099D-6BCE-3B8F-FBAA536B92F7}"/>
              </a:ext>
            </a:extLst>
          </p:cNvPr>
          <p:cNvSpPr/>
          <p:nvPr/>
        </p:nvSpPr>
        <p:spPr>
          <a:xfrm>
            <a:off x="7746400" y="1066450"/>
            <a:ext cx="457208" cy="164590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36">
            <a:extLst>
              <a:ext uri="{FF2B5EF4-FFF2-40B4-BE49-F238E27FC236}">
                <a16:creationId xmlns:a16="http://schemas.microsoft.com/office/drawing/2014/main" id="{90F41817-B099-3A18-26AB-212D26CC6120}"/>
              </a:ext>
            </a:extLst>
          </p:cNvPr>
          <p:cNvSpPr/>
          <p:nvPr/>
        </p:nvSpPr>
        <p:spPr>
          <a:xfrm>
            <a:off x="7971832" y="917810"/>
            <a:ext cx="457196" cy="57149"/>
          </a:xfrm>
          <a:custGeom>
            <a:avLst/>
            <a:gdLst/>
            <a:ahLst/>
            <a:cxnLst/>
            <a:rect l="l" t="t" r="r" b="b"/>
            <a:pathLst>
              <a:path w="11732" h="1391" extrusionOk="0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36">
            <a:extLst>
              <a:ext uri="{FF2B5EF4-FFF2-40B4-BE49-F238E27FC236}">
                <a16:creationId xmlns:a16="http://schemas.microsoft.com/office/drawing/2014/main" id="{77807056-A79D-10D0-A238-264C97523AE7}"/>
              </a:ext>
            </a:extLst>
          </p:cNvPr>
          <p:cNvSpPr/>
          <p:nvPr/>
        </p:nvSpPr>
        <p:spPr>
          <a:xfrm>
            <a:off x="753134" y="1042736"/>
            <a:ext cx="457207" cy="59636"/>
          </a:xfrm>
          <a:custGeom>
            <a:avLst/>
            <a:gdLst/>
            <a:ahLst/>
            <a:cxnLst/>
            <a:rect l="l" t="t" r="r" b="b"/>
            <a:pathLst>
              <a:path w="8294" h="952" extrusionOk="0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575;p33">
            <a:extLst>
              <a:ext uri="{FF2B5EF4-FFF2-40B4-BE49-F238E27FC236}">
                <a16:creationId xmlns:a16="http://schemas.microsoft.com/office/drawing/2014/main" id="{F2822DEE-547A-4ACC-4BE1-D83A772FA0D2}"/>
              </a:ext>
            </a:extLst>
          </p:cNvPr>
          <p:cNvSpPr txBox="1">
            <a:spLocks/>
          </p:cNvSpPr>
          <p:nvPr/>
        </p:nvSpPr>
        <p:spPr>
          <a:xfrm>
            <a:off x="2057400" y="224035"/>
            <a:ext cx="5029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 Black"/>
              <a:buNone/>
              <a:defRPr sz="3500" b="0" i="0" u="none" strike="noStrike" cap="none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1600" dirty="0">
                <a:latin typeface="Karla" pitchFamily="2" charset="0"/>
              </a:rPr>
              <a:t>24(c) Special Local Needs</a:t>
            </a:r>
          </a:p>
        </p:txBody>
      </p:sp>
      <p:pic>
        <p:nvPicPr>
          <p:cNvPr id="16" name="Graphic 15" descr="Arrow Right with solid fill">
            <a:extLst>
              <a:ext uri="{FF2B5EF4-FFF2-40B4-BE49-F238E27FC236}">
                <a16:creationId xmlns:a16="http://schemas.microsoft.com/office/drawing/2014/main" id="{554DD907-32F3-156C-9648-AD25A752E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34901" y="2297362"/>
            <a:ext cx="914400" cy="914400"/>
          </a:xfrm>
          <a:prstGeom prst="rect">
            <a:avLst/>
          </a:prstGeom>
        </p:spPr>
      </p:pic>
      <p:pic>
        <p:nvPicPr>
          <p:cNvPr id="17" name="Graphic 16" descr="Arrow Right with solid fill">
            <a:extLst>
              <a:ext uri="{FF2B5EF4-FFF2-40B4-BE49-F238E27FC236}">
                <a16:creationId xmlns:a16="http://schemas.microsoft.com/office/drawing/2014/main" id="{C4BF9A3A-0036-E624-7D5C-B3D76FE5A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63859" y="2285206"/>
            <a:ext cx="914400" cy="9144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AA7B403C-02D0-C6E7-2235-362483C54694}"/>
              </a:ext>
            </a:extLst>
          </p:cNvPr>
          <p:cNvSpPr txBox="1">
            <a:spLocks/>
          </p:cNvSpPr>
          <p:nvPr/>
        </p:nvSpPr>
        <p:spPr>
          <a:xfrm>
            <a:off x="70573" y="3271211"/>
            <a:ext cx="2078492" cy="5343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latin typeface="Karla" pitchFamily="2" charset="0"/>
              </a:rPr>
              <a:t>Identification of</a:t>
            </a:r>
          </a:p>
          <a:p>
            <a:pPr algn="ctr"/>
            <a:r>
              <a:rPr lang="en-US" dirty="0">
                <a:latin typeface="Karla" pitchFamily="2" charset="0"/>
              </a:rPr>
              <a:t> Pest</a:t>
            </a:r>
          </a:p>
        </p:txBody>
      </p:sp>
      <p:pic>
        <p:nvPicPr>
          <p:cNvPr id="6" name="Graphic 5" descr="Caterpillar with solid fill">
            <a:extLst>
              <a:ext uri="{FF2B5EF4-FFF2-40B4-BE49-F238E27FC236}">
                <a16:creationId xmlns:a16="http://schemas.microsoft.com/office/drawing/2014/main" id="{6FE55691-A424-A173-0D57-7259BE9E9C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447" y="2633925"/>
            <a:ext cx="634985" cy="634985"/>
          </a:xfrm>
          <a:prstGeom prst="rect">
            <a:avLst/>
          </a:prstGeom>
        </p:spPr>
      </p:pic>
      <p:pic>
        <p:nvPicPr>
          <p:cNvPr id="8" name="Picture 7" descr="Text&#10;&#10;AI-generated content may be incorrect.">
            <a:extLst>
              <a:ext uri="{FF2B5EF4-FFF2-40B4-BE49-F238E27FC236}">
                <a16:creationId xmlns:a16="http://schemas.microsoft.com/office/drawing/2014/main" id="{FAD18463-4930-DF13-5AAF-B7E85CC982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0599" y="2325531"/>
            <a:ext cx="1451962" cy="638175"/>
          </a:xfrm>
          <a:prstGeom prst="rect">
            <a:avLst/>
          </a:prstGeom>
        </p:spPr>
      </p:pic>
      <p:pic>
        <p:nvPicPr>
          <p:cNvPr id="10" name="Graphic 9" descr="Mushroom with solid fill">
            <a:extLst>
              <a:ext uri="{FF2B5EF4-FFF2-40B4-BE49-F238E27FC236}">
                <a16:creationId xmlns:a16="http://schemas.microsoft.com/office/drawing/2014/main" id="{D2533845-06B7-DE5A-264D-7F02DA68D8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2182" y="2003237"/>
            <a:ext cx="707637" cy="707637"/>
          </a:xfrm>
          <a:prstGeom prst="rect">
            <a:avLst/>
          </a:prstGeom>
        </p:spPr>
      </p:pic>
      <p:pic>
        <p:nvPicPr>
          <p:cNvPr id="12" name="Graphic 11" descr="Plant with solid fill">
            <a:extLst>
              <a:ext uri="{FF2B5EF4-FFF2-40B4-BE49-F238E27FC236}">
                <a16:creationId xmlns:a16="http://schemas.microsoft.com/office/drawing/2014/main" id="{69BC92C7-B813-DAA7-76E4-C15E9B945F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26472" y="2053455"/>
            <a:ext cx="607200" cy="607200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16944024-C7D0-E6C0-68CA-47629BCED63F}"/>
              </a:ext>
            </a:extLst>
          </p:cNvPr>
          <p:cNvSpPr txBox="1">
            <a:spLocks/>
          </p:cNvSpPr>
          <p:nvPr/>
        </p:nvSpPr>
        <p:spPr>
          <a:xfrm>
            <a:off x="2434965" y="3100205"/>
            <a:ext cx="1885902" cy="6259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Karla" pitchFamily="2" charset="0"/>
              </a:rPr>
              <a:t>Confirmation and Establishment of Need</a:t>
            </a:r>
          </a:p>
        </p:txBody>
      </p:sp>
      <p:pic>
        <p:nvPicPr>
          <p:cNvPr id="31" name="Picture 30" descr="Logo, company name&#10;&#10;AI-generated content may be incorrect.">
            <a:extLst>
              <a:ext uri="{FF2B5EF4-FFF2-40B4-BE49-F238E27FC236}">
                <a16:creationId xmlns:a16="http://schemas.microsoft.com/office/drawing/2014/main" id="{4C3BC35F-4FB3-D14E-4064-19A2CE98A6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48894" y="2135423"/>
            <a:ext cx="1319253" cy="1319253"/>
          </a:xfrm>
          <a:prstGeom prst="rect">
            <a:avLst/>
          </a:prstGeom>
        </p:spPr>
      </p:pic>
      <p:sp>
        <p:nvSpPr>
          <p:cNvPr id="32" name="Subtitle 2">
            <a:extLst>
              <a:ext uri="{FF2B5EF4-FFF2-40B4-BE49-F238E27FC236}">
                <a16:creationId xmlns:a16="http://schemas.microsoft.com/office/drawing/2014/main" id="{E6DB9DB1-D9EE-8572-DAE1-ACFB5E3EDA8B}"/>
              </a:ext>
            </a:extLst>
          </p:cNvPr>
          <p:cNvSpPr txBox="1">
            <a:spLocks/>
          </p:cNvSpPr>
          <p:nvPr/>
        </p:nvSpPr>
        <p:spPr>
          <a:xfrm>
            <a:off x="4978504" y="3413190"/>
            <a:ext cx="1885902" cy="27501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Karla" pitchFamily="2" charset="0"/>
              </a:rPr>
              <a:t>State Approval</a:t>
            </a:r>
          </a:p>
        </p:txBody>
      </p:sp>
      <p:pic>
        <p:nvPicPr>
          <p:cNvPr id="33" name="Picture 32" descr="Logo&#10;&#10;AI-generated content may be incorrect.">
            <a:extLst>
              <a:ext uri="{FF2B5EF4-FFF2-40B4-BE49-F238E27FC236}">
                <a16:creationId xmlns:a16="http://schemas.microsoft.com/office/drawing/2014/main" id="{D57CAA7E-44D6-E037-FB21-70502174B18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9099" y="2105750"/>
            <a:ext cx="1189032" cy="1189032"/>
          </a:xfrm>
          <a:prstGeom prst="rect">
            <a:avLst/>
          </a:prstGeom>
        </p:spPr>
      </p:pic>
      <p:sp>
        <p:nvSpPr>
          <p:cNvPr id="34" name="Subtitle 2">
            <a:extLst>
              <a:ext uri="{FF2B5EF4-FFF2-40B4-BE49-F238E27FC236}">
                <a16:creationId xmlns:a16="http://schemas.microsoft.com/office/drawing/2014/main" id="{EE7008B4-8AE2-6852-5055-840AE6CA419B}"/>
              </a:ext>
            </a:extLst>
          </p:cNvPr>
          <p:cNvSpPr txBox="1">
            <a:spLocks/>
          </p:cNvSpPr>
          <p:nvPr/>
        </p:nvSpPr>
        <p:spPr>
          <a:xfrm>
            <a:off x="7160664" y="3413189"/>
            <a:ext cx="1885902" cy="27501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Karla" pitchFamily="2" charset="0"/>
              </a:rPr>
              <a:t>Federal Approval</a:t>
            </a:r>
          </a:p>
        </p:txBody>
      </p:sp>
      <p:pic>
        <p:nvPicPr>
          <p:cNvPr id="35" name="Graphic 34" descr="Arrow Right with solid fill">
            <a:extLst>
              <a:ext uri="{FF2B5EF4-FFF2-40B4-BE49-F238E27FC236}">
                <a16:creationId xmlns:a16="http://schemas.microsoft.com/office/drawing/2014/main" id="{798A8582-6929-F5D5-89AA-54997F390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5617" y="2281286"/>
            <a:ext cx="914400" cy="914400"/>
          </a:xfrm>
          <a:prstGeom prst="rect">
            <a:avLst/>
          </a:prstGeom>
        </p:spPr>
      </p:pic>
      <p:sp>
        <p:nvSpPr>
          <p:cNvPr id="36" name="Google Shape;499;p31">
            <a:extLst>
              <a:ext uri="{FF2B5EF4-FFF2-40B4-BE49-F238E27FC236}">
                <a16:creationId xmlns:a16="http://schemas.microsoft.com/office/drawing/2014/main" id="{7A5F3470-99FE-5535-EBED-7738592C224D}"/>
              </a:ext>
            </a:extLst>
          </p:cNvPr>
          <p:cNvSpPr txBox="1">
            <a:spLocks/>
          </p:cNvSpPr>
          <p:nvPr/>
        </p:nvSpPr>
        <p:spPr>
          <a:xfrm>
            <a:off x="1756985" y="4177392"/>
            <a:ext cx="563003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dirty="0">
                <a:latin typeface="Karla" pitchFamily="2" charset="0"/>
              </a:rPr>
              <a:t>*Used in conjunction with a Section 3 Label*</a:t>
            </a:r>
          </a:p>
        </p:txBody>
      </p:sp>
    </p:spTree>
    <p:extLst>
      <p:ext uri="{BB962C8B-B14F-4D97-AF65-F5344CB8AC3E}">
        <p14:creationId xmlns:p14="http://schemas.microsoft.com/office/powerpoint/2010/main" val="1347320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>
          <a:extLst>
            <a:ext uri="{FF2B5EF4-FFF2-40B4-BE49-F238E27FC236}">
              <a16:creationId xmlns:a16="http://schemas.microsoft.com/office/drawing/2014/main" id="{BFF21FEF-F3EF-E158-7B67-A06EE1E8B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40">
            <a:extLst>
              <a:ext uri="{FF2B5EF4-FFF2-40B4-BE49-F238E27FC236}">
                <a16:creationId xmlns:a16="http://schemas.microsoft.com/office/drawing/2014/main" id="{273282BA-1BC3-162F-5EC6-3F967C2A9C0E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213360" y="1742056"/>
            <a:ext cx="9255760" cy="29703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err="1"/>
              <a:t>Arbotect</a:t>
            </a:r>
            <a:r>
              <a:rPr lang="en-US" sz="1600" dirty="0"/>
              <a:t> – injection for Beech Leaf Disease (Exp. 2028)</a:t>
            </a:r>
          </a:p>
          <a:p>
            <a:pPr>
              <a:lnSpc>
                <a:spcPct val="150000"/>
              </a:lnSpc>
            </a:pPr>
            <a:r>
              <a:rPr lang="en-US" sz="1600" b="1" dirty="0"/>
              <a:t>Arsenal</a:t>
            </a:r>
            <a:r>
              <a:rPr lang="en-US" sz="1600" dirty="0"/>
              <a:t> – increased surfactant rate with Glyphosate for pine and spruce species (Expired)</a:t>
            </a:r>
          </a:p>
          <a:p>
            <a:pPr>
              <a:lnSpc>
                <a:spcPct val="150000"/>
              </a:lnSpc>
            </a:pPr>
            <a:r>
              <a:rPr lang="en-US" sz="1600" b="1" dirty="0" err="1"/>
              <a:t>Asulox</a:t>
            </a:r>
            <a:r>
              <a:rPr lang="en-US" sz="1600" dirty="0"/>
              <a:t> – to control bracken fern in wild blueberries (Exp. 2030)</a:t>
            </a:r>
          </a:p>
          <a:p>
            <a:pPr>
              <a:lnSpc>
                <a:spcPct val="150000"/>
              </a:lnSpc>
            </a:pPr>
            <a:r>
              <a:rPr lang="en-US" sz="1600" b="1" dirty="0" err="1"/>
              <a:t>Sandea</a:t>
            </a:r>
            <a:r>
              <a:rPr lang="en-US" sz="1600" dirty="0"/>
              <a:t> – control of broadleaf weeds in blueberries (Exp. 2027)</a:t>
            </a:r>
          </a:p>
          <a:p>
            <a:pPr>
              <a:lnSpc>
                <a:spcPct val="150000"/>
              </a:lnSpc>
            </a:pPr>
            <a:r>
              <a:rPr lang="en-US" sz="1600" b="1" dirty="0"/>
              <a:t>Callisto</a:t>
            </a:r>
            <a:r>
              <a:rPr lang="en-US" sz="1600" dirty="0"/>
              <a:t> – control of broadleaf weeds in lowbush blueberries (Exp. 2027)</a:t>
            </a:r>
          </a:p>
          <a:p>
            <a:pPr>
              <a:lnSpc>
                <a:spcPct val="150000"/>
              </a:lnSpc>
            </a:pPr>
            <a:r>
              <a:rPr lang="en-US" sz="1600" b="1" dirty="0"/>
              <a:t>Express</a:t>
            </a:r>
            <a:r>
              <a:rPr lang="en-US" sz="1600" dirty="0"/>
              <a:t> – spot application to control bunchberries in lowbush blueberries (Exp. 2030)</a:t>
            </a:r>
            <a:endParaRPr lang="en-US" sz="16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b="1" dirty="0"/>
              <a:t>Goaltender</a:t>
            </a:r>
            <a:r>
              <a:rPr lang="en-US" sz="1600" dirty="0"/>
              <a:t> – for post-emergent weed control in broccoli (Exp. 2026)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600" dirty="0"/>
          </a:p>
          <a:p>
            <a:endParaRPr lang="en-US" sz="16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sp>
        <p:nvSpPr>
          <p:cNvPr id="837" name="Google Shape;837;p40">
            <a:extLst>
              <a:ext uri="{FF2B5EF4-FFF2-40B4-BE49-F238E27FC236}">
                <a16:creationId xmlns:a16="http://schemas.microsoft.com/office/drawing/2014/main" id="{DBEFD73A-9CEA-BA69-CB78-9E564480BA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665343"/>
            <a:ext cx="3959394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ptos Black" panose="020B0004020202020204" pitchFamily="34" charset="0"/>
              </a:rPr>
              <a:t>Active SLNs</a:t>
            </a:r>
            <a:endParaRPr dirty="0">
              <a:latin typeface="Aptos Black" panose="020B0004020202020204" pitchFamily="34" charset="0"/>
            </a:endParaRPr>
          </a:p>
        </p:txBody>
      </p:sp>
      <p:sp>
        <p:nvSpPr>
          <p:cNvPr id="861" name="Google Shape;861;p40">
            <a:extLst>
              <a:ext uri="{FF2B5EF4-FFF2-40B4-BE49-F238E27FC236}">
                <a16:creationId xmlns:a16="http://schemas.microsoft.com/office/drawing/2014/main" id="{F0D0CE34-FE39-2E35-A1ED-98AF69EB9C15}"/>
              </a:ext>
            </a:extLst>
          </p:cNvPr>
          <p:cNvSpPr/>
          <p:nvPr/>
        </p:nvSpPr>
        <p:spPr>
          <a:xfrm>
            <a:off x="7968357" y="4549783"/>
            <a:ext cx="457207" cy="59636"/>
          </a:xfrm>
          <a:custGeom>
            <a:avLst/>
            <a:gdLst/>
            <a:ahLst/>
            <a:cxnLst/>
            <a:rect l="l" t="t" r="r" b="b"/>
            <a:pathLst>
              <a:path w="8294" h="952" extrusionOk="0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40">
            <a:extLst>
              <a:ext uri="{FF2B5EF4-FFF2-40B4-BE49-F238E27FC236}">
                <a16:creationId xmlns:a16="http://schemas.microsoft.com/office/drawing/2014/main" id="{D241390A-7903-6FE5-4469-1E4276866EA4}"/>
              </a:ext>
            </a:extLst>
          </p:cNvPr>
          <p:cNvSpPr/>
          <p:nvPr/>
        </p:nvSpPr>
        <p:spPr>
          <a:xfrm>
            <a:off x="7736017" y="4401131"/>
            <a:ext cx="457196" cy="57149"/>
          </a:xfrm>
          <a:custGeom>
            <a:avLst/>
            <a:gdLst/>
            <a:ahLst/>
            <a:cxnLst/>
            <a:rect l="l" t="t" r="r" b="b"/>
            <a:pathLst>
              <a:path w="11732" h="1391" extrusionOk="0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40">
            <a:extLst>
              <a:ext uri="{FF2B5EF4-FFF2-40B4-BE49-F238E27FC236}">
                <a16:creationId xmlns:a16="http://schemas.microsoft.com/office/drawing/2014/main" id="{8FC6175E-7F07-9BD2-F0C1-CC28AF7BFF95}"/>
              </a:ext>
            </a:extLst>
          </p:cNvPr>
          <p:cNvSpPr/>
          <p:nvPr/>
        </p:nvSpPr>
        <p:spPr>
          <a:xfrm>
            <a:off x="515376" y="1451255"/>
            <a:ext cx="457208" cy="164590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575;p33">
            <a:extLst>
              <a:ext uri="{FF2B5EF4-FFF2-40B4-BE49-F238E27FC236}">
                <a16:creationId xmlns:a16="http://schemas.microsoft.com/office/drawing/2014/main" id="{435DC4DD-D7E4-A180-6821-2DD1C1ED6922}"/>
              </a:ext>
            </a:extLst>
          </p:cNvPr>
          <p:cNvSpPr txBox="1">
            <a:spLocks/>
          </p:cNvSpPr>
          <p:nvPr/>
        </p:nvSpPr>
        <p:spPr>
          <a:xfrm>
            <a:off x="2057400" y="224035"/>
            <a:ext cx="5029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 Black"/>
              <a:buNone/>
              <a:defRPr sz="3500" b="0" i="0" u="none" strike="noStrike" cap="none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1600" dirty="0">
                <a:latin typeface="Karla" pitchFamily="2" charset="0"/>
              </a:rPr>
              <a:t>24(c) Special Local Needs</a:t>
            </a:r>
          </a:p>
        </p:txBody>
      </p:sp>
      <p:grpSp>
        <p:nvGrpSpPr>
          <p:cNvPr id="3" name="Google Shape;1093;p49">
            <a:extLst>
              <a:ext uri="{FF2B5EF4-FFF2-40B4-BE49-F238E27FC236}">
                <a16:creationId xmlns:a16="http://schemas.microsoft.com/office/drawing/2014/main" id="{9B0CBB7A-2CAC-9F15-E20F-EE21AD804543}"/>
              </a:ext>
            </a:extLst>
          </p:cNvPr>
          <p:cNvGrpSpPr/>
          <p:nvPr/>
        </p:nvGrpSpPr>
        <p:grpSpPr>
          <a:xfrm>
            <a:off x="6371821" y="395968"/>
            <a:ext cx="1821392" cy="1830636"/>
            <a:chOff x="4799952" y="856995"/>
            <a:chExt cx="3718298" cy="3756180"/>
          </a:xfrm>
        </p:grpSpPr>
        <p:sp>
          <p:nvSpPr>
            <p:cNvPr id="4" name="Google Shape;1094;p49">
              <a:extLst>
                <a:ext uri="{FF2B5EF4-FFF2-40B4-BE49-F238E27FC236}">
                  <a16:creationId xmlns:a16="http://schemas.microsoft.com/office/drawing/2014/main" id="{971DFFD2-1E1A-A81B-F5F5-EE2D67E82122}"/>
                </a:ext>
              </a:extLst>
            </p:cNvPr>
            <p:cNvSpPr/>
            <p:nvPr/>
          </p:nvSpPr>
          <p:spPr>
            <a:xfrm>
              <a:off x="4844450" y="978975"/>
              <a:ext cx="3673800" cy="36342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1095;p49">
              <a:extLst>
                <a:ext uri="{FF2B5EF4-FFF2-40B4-BE49-F238E27FC236}">
                  <a16:creationId xmlns:a16="http://schemas.microsoft.com/office/drawing/2014/main" id="{96A220BE-AD40-EEFD-E047-1420B317442E}"/>
                </a:ext>
              </a:extLst>
            </p:cNvPr>
            <p:cNvGrpSpPr/>
            <p:nvPr/>
          </p:nvGrpSpPr>
          <p:grpSpPr>
            <a:xfrm>
              <a:off x="4799952" y="856995"/>
              <a:ext cx="3674100" cy="3616200"/>
              <a:chOff x="4799952" y="856995"/>
              <a:chExt cx="3674100" cy="3616200"/>
            </a:xfrm>
          </p:grpSpPr>
          <p:sp>
            <p:nvSpPr>
              <p:cNvPr id="6" name="Google Shape;1096;p49">
                <a:extLst>
                  <a:ext uri="{FF2B5EF4-FFF2-40B4-BE49-F238E27FC236}">
                    <a16:creationId xmlns:a16="http://schemas.microsoft.com/office/drawing/2014/main" id="{0200B0DB-2296-3250-D750-B27A5E300B8B}"/>
                  </a:ext>
                </a:extLst>
              </p:cNvPr>
              <p:cNvSpPr/>
              <p:nvPr/>
            </p:nvSpPr>
            <p:spPr>
              <a:xfrm>
                <a:off x="4799952" y="856995"/>
                <a:ext cx="3673800" cy="36162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cxnSp>
            <p:nvCxnSpPr>
              <p:cNvPr id="7" name="Google Shape;1097;p49">
                <a:extLst>
                  <a:ext uri="{FF2B5EF4-FFF2-40B4-BE49-F238E27FC236}">
                    <a16:creationId xmlns:a16="http://schemas.microsoft.com/office/drawing/2014/main" id="{80704A27-F22B-56C5-BA32-51EF04DD9D15}"/>
                  </a:ext>
                </a:extLst>
              </p:cNvPr>
              <p:cNvCxnSpPr/>
              <p:nvPr/>
            </p:nvCxnSpPr>
            <p:spPr>
              <a:xfrm>
                <a:off x="4799952" y="1302769"/>
                <a:ext cx="36741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8" name="Google Shape;1098;p49">
                <a:extLst>
                  <a:ext uri="{FF2B5EF4-FFF2-40B4-BE49-F238E27FC236}">
                    <a16:creationId xmlns:a16="http://schemas.microsoft.com/office/drawing/2014/main" id="{0EEF4FEE-41ED-95D4-32D2-811134813AC6}"/>
                  </a:ext>
                </a:extLst>
              </p:cNvPr>
              <p:cNvGrpSpPr/>
              <p:nvPr/>
            </p:nvGrpSpPr>
            <p:grpSpPr>
              <a:xfrm>
                <a:off x="7492324" y="978977"/>
                <a:ext cx="845101" cy="183000"/>
                <a:chOff x="1605849" y="363963"/>
                <a:chExt cx="845101" cy="183000"/>
              </a:xfrm>
            </p:grpSpPr>
            <p:sp>
              <p:nvSpPr>
                <p:cNvPr id="9" name="Google Shape;1099;p49">
                  <a:extLst>
                    <a:ext uri="{FF2B5EF4-FFF2-40B4-BE49-F238E27FC236}">
                      <a16:creationId xmlns:a16="http://schemas.microsoft.com/office/drawing/2014/main" id="{586069C6-C348-9671-9BE0-3A7BCF9395EF}"/>
                    </a:ext>
                  </a:extLst>
                </p:cNvPr>
                <p:cNvSpPr/>
                <p:nvPr/>
              </p:nvSpPr>
              <p:spPr>
                <a:xfrm>
                  <a:off x="1951450" y="367563"/>
                  <a:ext cx="179400" cy="179400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0" name="Google Shape;1100;p49">
                  <a:extLst>
                    <a:ext uri="{FF2B5EF4-FFF2-40B4-BE49-F238E27FC236}">
                      <a16:creationId xmlns:a16="http://schemas.microsoft.com/office/drawing/2014/main" id="{95AC67E4-A212-0B6D-7B15-62BFDD40A16D}"/>
                    </a:ext>
                  </a:extLst>
                </p:cNvPr>
                <p:cNvGrpSpPr/>
                <p:nvPr/>
              </p:nvGrpSpPr>
              <p:grpSpPr>
                <a:xfrm>
                  <a:off x="2267950" y="363963"/>
                  <a:ext cx="183000" cy="183000"/>
                  <a:chOff x="8225400" y="367488"/>
                  <a:chExt cx="183000" cy="183000"/>
                </a:xfrm>
              </p:grpSpPr>
              <p:cxnSp>
                <p:nvCxnSpPr>
                  <p:cNvPr id="12" name="Google Shape;1101;p49">
                    <a:extLst>
                      <a:ext uri="{FF2B5EF4-FFF2-40B4-BE49-F238E27FC236}">
                        <a16:creationId xmlns:a16="http://schemas.microsoft.com/office/drawing/2014/main" id="{A607EEE9-259E-5521-7247-95CA11669D35}"/>
                      </a:ext>
                    </a:extLst>
                  </p:cNvPr>
                  <p:cNvCxnSpPr/>
                  <p:nvPr/>
                </p:nvCxnSpPr>
                <p:spPr>
                  <a:xfrm>
                    <a:off x="8225400" y="367488"/>
                    <a:ext cx="183000" cy="18300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" name="Google Shape;1102;p49">
                    <a:extLst>
                      <a:ext uri="{FF2B5EF4-FFF2-40B4-BE49-F238E27FC236}">
                        <a16:creationId xmlns:a16="http://schemas.microsoft.com/office/drawing/2014/main" id="{75200395-89A4-C255-0F20-F75B015F8B0A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8225400" y="367488"/>
                    <a:ext cx="183000" cy="18300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cxnSp>
              <p:nvCxnSpPr>
                <p:cNvPr id="11" name="Google Shape;1103;p49">
                  <a:extLst>
                    <a:ext uri="{FF2B5EF4-FFF2-40B4-BE49-F238E27FC236}">
                      <a16:creationId xmlns:a16="http://schemas.microsoft.com/office/drawing/2014/main" id="{1A936F33-9F7F-DF19-641D-AB560477D942}"/>
                    </a:ext>
                  </a:extLst>
                </p:cNvPr>
                <p:cNvCxnSpPr/>
                <p:nvPr/>
              </p:nvCxnSpPr>
              <p:spPr>
                <a:xfrm>
                  <a:off x="1605849" y="546963"/>
                  <a:ext cx="2085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14" name="Google Shape;837;p40">
            <a:extLst>
              <a:ext uri="{FF2B5EF4-FFF2-40B4-BE49-F238E27FC236}">
                <a16:creationId xmlns:a16="http://schemas.microsoft.com/office/drawing/2014/main" id="{A835AC69-1A7A-D2B2-8595-722FAC91CBBC}"/>
              </a:ext>
            </a:extLst>
          </p:cNvPr>
          <p:cNvSpPr txBox="1">
            <a:spLocks/>
          </p:cNvSpPr>
          <p:nvPr/>
        </p:nvSpPr>
        <p:spPr>
          <a:xfrm>
            <a:off x="5908093" y="613223"/>
            <a:ext cx="2837409" cy="42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 Black"/>
              <a:buNone/>
              <a:defRPr sz="3500" b="0" i="0" u="none" strike="noStrike" cap="none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1600" dirty="0">
                <a:solidFill>
                  <a:srgbClr val="FF0000"/>
                </a:solidFill>
                <a:latin typeface="Aptos Black" panose="020B0004020202020204" pitchFamily="34" charset="0"/>
              </a:rPr>
              <a:t>*BENEFIT *</a:t>
            </a:r>
          </a:p>
        </p:txBody>
      </p:sp>
      <p:sp>
        <p:nvSpPr>
          <p:cNvPr id="15" name="Google Shape;501;p31">
            <a:extLst>
              <a:ext uri="{FF2B5EF4-FFF2-40B4-BE49-F238E27FC236}">
                <a16:creationId xmlns:a16="http://schemas.microsoft.com/office/drawing/2014/main" id="{DCB14139-0FB9-A227-E29D-DE1BB756550C}"/>
              </a:ext>
            </a:extLst>
          </p:cNvPr>
          <p:cNvSpPr txBox="1">
            <a:spLocks/>
          </p:cNvSpPr>
          <p:nvPr/>
        </p:nvSpPr>
        <p:spPr>
          <a:xfrm>
            <a:off x="6393471" y="897677"/>
            <a:ext cx="1799742" cy="10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rgbClr val="FF0000"/>
                </a:solidFill>
                <a:latin typeface="Karla" pitchFamily="2" charset="0"/>
              </a:rPr>
              <a:t>Manage highly specific pest issues on your farm with help from UMaine and the BPC</a:t>
            </a:r>
          </a:p>
        </p:txBody>
      </p:sp>
    </p:spTree>
    <p:extLst>
      <p:ext uri="{BB962C8B-B14F-4D97-AF65-F5344CB8AC3E}">
        <p14:creationId xmlns:p14="http://schemas.microsoft.com/office/powerpoint/2010/main" val="2757302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>
          <a:extLst>
            <a:ext uri="{FF2B5EF4-FFF2-40B4-BE49-F238E27FC236}">
              <a16:creationId xmlns:a16="http://schemas.microsoft.com/office/drawing/2014/main" id="{E7B07501-0929-7E34-9A8C-C988F444B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40">
            <a:extLst>
              <a:ext uri="{FF2B5EF4-FFF2-40B4-BE49-F238E27FC236}">
                <a16:creationId xmlns:a16="http://schemas.microsoft.com/office/drawing/2014/main" id="{1B7A71E4-98DB-F355-7564-333173DB4B7A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585025" y="1688462"/>
            <a:ext cx="4942016" cy="29559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Allow for </a:t>
            </a:r>
            <a:r>
              <a:rPr lang="en-US" sz="2000" b="1" dirty="0"/>
              <a:t>unregistered</a:t>
            </a:r>
            <a:r>
              <a:rPr lang="en-US" sz="2000" dirty="0"/>
              <a:t> uses of pesticides to address emergency conditions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Limited use in a defined geographic area for a finite period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EPA interprets the definition of “emergency situation”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Urgent, non-routine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Requested by the state</a:t>
            </a:r>
          </a:p>
        </p:txBody>
      </p:sp>
      <p:sp>
        <p:nvSpPr>
          <p:cNvPr id="837" name="Google Shape;837;p40">
            <a:extLst>
              <a:ext uri="{FF2B5EF4-FFF2-40B4-BE49-F238E27FC236}">
                <a16:creationId xmlns:a16="http://schemas.microsoft.com/office/drawing/2014/main" id="{8ED9B99D-B3C9-7D94-227A-8E2D68DD71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2868" y="678252"/>
            <a:ext cx="8240448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ptos Black" panose="020B0004020202020204" pitchFamily="34" charset="0"/>
              </a:rPr>
              <a:t>Section 18 – Emergency Use</a:t>
            </a:r>
            <a:endParaRPr dirty="0">
              <a:latin typeface="Aptos Black" panose="020B0004020202020204" pitchFamily="34" charset="0"/>
            </a:endParaRPr>
          </a:p>
        </p:txBody>
      </p:sp>
      <p:sp>
        <p:nvSpPr>
          <p:cNvPr id="861" name="Google Shape;861;p40">
            <a:extLst>
              <a:ext uri="{FF2B5EF4-FFF2-40B4-BE49-F238E27FC236}">
                <a16:creationId xmlns:a16="http://schemas.microsoft.com/office/drawing/2014/main" id="{769DBD6A-1983-E9CD-6F76-A169E7508CB3}"/>
              </a:ext>
            </a:extLst>
          </p:cNvPr>
          <p:cNvSpPr/>
          <p:nvPr/>
        </p:nvSpPr>
        <p:spPr>
          <a:xfrm>
            <a:off x="7968357" y="4549783"/>
            <a:ext cx="457207" cy="59636"/>
          </a:xfrm>
          <a:custGeom>
            <a:avLst/>
            <a:gdLst/>
            <a:ahLst/>
            <a:cxnLst/>
            <a:rect l="l" t="t" r="r" b="b"/>
            <a:pathLst>
              <a:path w="8294" h="952" extrusionOk="0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40">
            <a:extLst>
              <a:ext uri="{FF2B5EF4-FFF2-40B4-BE49-F238E27FC236}">
                <a16:creationId xmlns:a16="http://schemas.microsoft.com/office/drawing/2014/main" id="{170D351C-B804-118C-C553-7C427075D720}"/>
              </a:ext>
            </a:extLst>
          </p:cNvPr>
          <p:cNvSpPr/>
          <p:nvPr/>
        </p:nvSpPr>
        <p:spPr>
          <a:xfrm>
            <a:off x="7736017" y="4401131"/>
            <a:ext cx="457196" cy="57149"/>
          </a:xfrm>
          <a:custGeom>
            <a:avLst/>
            <a:gdLst/>
            <a:ahLst/>
            <a:cxnLst/>
            <a:rect l="l" t="t" r="r" b="b"/>
            <a:pathLst>
              <a:path w="11732" h="1391" extrusionOk="0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40">
            <a:extLst>
              <a:ext uri="{FF2B5EF4-FFF2-40B4-BE49-F238E27FC236}">
                <a16:creationId xmlns:a16="http://schemas.microsoft.com/office/drawing/2014/main" id="{D12B6234-BFA6-5723-D7EA-DEDE0C4E3B5F}"/>
              </a:ext>
            </a:extLst>
          </p:cNvPr>
          <p:cNvSpPr/>
          <p:nvPr/>
        </p:nvSpPr>
        <p:spPr>
          <a:xfrm>
            <a:off x="715160" y="1417325"/>
            <a:ext cx="457208" cy="164590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A collage of vegetables&#10;&#10;AI-generated content may be incorrect.">
            <a:extLst>
              <a:ext uri="{FF2B5EF4-FFF2-40B4-BE49-F238E27FC236}">
                <a16:creationId xmlns:a16="http://schemas.microsoft.com/office/drawing/2014/main" id="{B3D3F510-D6D4-4697-9F3D-3F8981945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360" y="1459648"/>
            <a:ext cx="3281800" cy="24074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1BF08E-75EE-6B56-FDCE-AD2019AC059D}"/>
              </a:ext>
            </a:extLst>
          </p:cNvPr>
          <p:cNvSpPr txBox="1"/>
          <p:nvPr/>
        </p:nvSpPr>
        <p:spPr>
          <a:xfrm>
            <a:off x="5293375" y="3948170"/>
            <a:ext cx="3423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Karla" pitchFamily="2" charset="0"/>
              </a:rPr>
              <a:t>Image: </a:t>
            </a:r>
            <a:r>
              <a:rPr lang="en-US" sz="800" dirty="0">
                <a:hlinkClick r:id="rId4"/>
              </a:rPr>
              <a:t>FIFRA Section 18 Emergency Exemption Program Information and Training Resource | US EPA</a:t>
            </a:r>
            <a:endParaRPr lang="en-US" sz="800" dirty="0">
              <a:latin typeface="Kar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461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>
          <a:extLst>
            <a:ext uri="{FF2B5EF4-FFF2-40B4-BE49-F238E27FC236}">
              <a16:creationId xmlns:a16="http://schemas.microsoft.com/office/drawing/2014/main" id="{05A6DE69-AE9C-818C-0BA3-B0986CF61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40">
            <a:extLst>
              <a:ext uri="{FF2B5EF4-FFF2-40B4-BE49-F238E27FC236}">
                <a16:creationId xmlns:a16="http://schemas.microsoft.com/office/drawing/2014/main" id="{20EE0D88-191B-DBF6-BDEC-52003750D862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298702" y="1329800"/>
            <a:ext cx="5166881" cy="3215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b="1" dirty="0"/>
              <a:t>Specific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Significant risk to environment, endangered or threatened species, and to prevent major economic impacts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1 Year</a:t>
            </a:r>
          </a:p>
          <a:p>
            <a:pPr marL="0" indent="0"/>
            <a:r>
              <a:rPr lang="en-US" b="1" dirty="0"/>
              <a:t>Quarantine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Control the introduction or spread of an invasive pest not known to occur in the U.S.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3 Years</a:t>
            </a:r>
          </a:p>
          <a:p>
            <a:pPr marL="0" indent="0"/>
            <a:r>
              <a:rPr lang="en-US" b="1" dirty="0"/>
              <a:t>Public Health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Significant risk to human health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1 Year</a:t>
            </a:r>
          </a:p>
          <a:p>
            <a:pPr marL="0" indent="0"/>
            <a:r>
              <a:rPr lang="en-US" b="1" dirty="0"/>
              <a:t>Crisis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Can be applied to any type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15 Days</a:t>
            </a:r>
          </a:p>
        </p:txBody>
      </p:sp>
      <p:sp>
        <p:nvSpPr>
          <p:cNvPr id="837" name="Google Shape;837;p40">
            <a:extLst>
              <a:ext uri="{FF2B5EF4-FFF2-40B4-BE49-F238E27FC236}">
                <a16:creationId xmlns:a16="http://schemas.microsoft.com/office/drawing/2014/main" id="{9DD9BCFE-B856-EF4C-9568-6DCDB38A78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3668" y="685220"/>
            <a:ext cx="8240448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ptos Black" panose="020B0004020202020204" pitchFamily="34" charset="0"/>
              </a:rPr>
              <a:t>Types of Emergencies</a:t>
            </a:r>
            <a:endParaRPr dirty="0">
              <a:latin typeface="Aptos Black" panose="020B0004020202020204" pitchFamily="34" charset="0"/>
            </a:endParaRPr>
          </a:p>
        </p:txBody>
      </p:sp>
      <p:pic>
        <p:nvPicPr>
          <p:cNvPr id="2" name="Picture 1" descr="Global dengue crisis unfolds in 2023, WHO raises alarm">
            <a:extLst>
              <a:ext uri="{FF2B5EF4-FFF2-40B4-BE49-F238E27FC236}">
                <a16:creationId xmlns:a16="http://schemas.microsoft.com/office/drawing/2014/main" id="{7E68F42B-49F7-E1F4-1D23-F179DD7AC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270" y="3000187"/>
            <a:ext cx="3091345" cy="16229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F4205F-8CDC-E1FA-7566-FB66DBED37B8}"/>
              </a:ext>
            </a:extLst>
          </p:cNvPr>
          <p:cNvSpPr txBox="1"/>
          <p:nvPr/>
        </p:nvSpPr>
        <p:spPr>
          <a:xfrm>
            <a:off x="4873270" y="4612056"/>
            <a:ext cx="31951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Karla" pitchFamily="2" charset="0"/>
              </a:rPr>
              <a:t>Image: </a:t>
            </a:r>
            <a:r>
              <a:rPr lang="en-US" sz="800" dirty="0">
                <a:hlinkClick r:id="rId4"/>
              </a:rPr>
              <a:t>Global dengue crisis unfolds in 2023, WHO raises alarm</a:t>
            </a:r>
            <a:endParaRPr lang="en-US" sz="800" dirty="0">
              <a:latin typeface="Karl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A8C590-A032-0DB8-5BE9-05E56F7FBE53}"/>
              </a:ext>
            </a:extLst>
          </p:cNvPr>
          <p:cNvSpPr txBox="1"/>
          <p:nvPr/>
        </p:nvSpPr>
        <p:spPr>
          <a:xfrm>
            <a:off x="5482341" y="2644335"/>
            <a:ext cx="3275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>
                <a:latin typeface="Karla" pitchFamily="2" charset="0"/>
              </a:rPr>
              <a:t>Image</a:t>
            </a:r>
            <a:r>
              <a:rPr lang="en-US" sz="800" dirty="0" err="1">
                <a:hlinkClick r:id="rId5"/>
              </a:rPr>
              <a:t>Close</a:t>
            </a:r>
            <a:r>
              <a:rPr lang="en-US" sz="800" dirty="0">
                <a:hlinkClick r:id="rId5"/>
              </a:rPr>
              <a:t> Up Photo Of Red Large Letters Spelling Emergency Stock Photo - Download Image Now - iStock</a:t>
            </a:r>
            <a:endParaRPr lang="en-US" sz="800" dirty="0">
              <a:latin typeface="Karla" pitchFamily="2" charset="0"/>
            </a:endParaRPr>
          </a:p>
        </p:txBody>
      </p:sp>
      <p:pic>
        <p:nvPicPr>
          <p:cNvPr id="6" name="Picture 5" descr="A sign on the side of a building&#10;&#10;AI-generated content may be incorrect.">
            <a:extLst>
              <a:ext uri="{FF2B5EF4-FFF2-40B4-BE49-F238E27FC236}">
                <a16:creationId xmlns:a16="http://schemas.microsoft.com/office/drawing/2014/main" id="{E36A53B9-5DA5-EC32-E5EB-54C5498579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4065" y="685220"/>
            <a:ext cx="3006535" cy="200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58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>
          <a:extLst>
            <a:ext uri="{FF2B5EF4-FFF2-40B4-BE49-F238E27FC236}">
              <a16:creationId xmlns:a16="http://schemas.microsoft.com/office/drawing/2014/main" id="{1EB9FDF0-B3F5-A0BF-0903-890B060F1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40">
            <a:extLst>
              <a:ext uri="{FF2B5EF4-FFF2-40B4-BE49-F238E27FC236}">
                <a16:creationId xmlns:a16="http://schemas.microsoft.com/office/drawing/2014/main" id="{53CF4903-33E7-7081-222C-41873570B58D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402206" y="1371020"/>
            <a:ext cx="8328158" cy="35259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sz="2000" b="1" dirty="0"/>
              <a:t>General Registrations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Section 3: </a:t>
            </a:r>
            <a:r>
              <a:rPr lang="en-US" sz="2000" dirty="0"/>
              <a:t>Federally registered pesticides with EPA approved labels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Adjuvants:</a:t>
            </a:r>
            <a:r>
              <a:rPr lang="en-US" sz="2000" dirty="0"/>
              <a:t> Federally exempt but registered pesticides in Maine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25(b) Minimum Risk: </a:t>
            </a:r>
            <a:r>
              <a:rPr lang="en-US" sz="2000" dirty="0"/>
              <a:t>EPA-Exempt pesticides with specific requirements that are registered in Maine</a:t>
            </a:r>
          </a:p>
          <a:p>
            <a:pPr marL="0" indent="0"/>
            <a:r>
              <a:rPr lang="en-US" sz="2000" b="1" dirty="0"/>
              <a:t>Specialized Registrations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2(ee): </a:t>
            </a:r>
            <a:r>
              <a:rPr lang="en-US" sz="2000" dirty="0"/>
              <a:t>Allow for specific “off-label” uses like lower rates or unlisted methods of application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24(c): </a:t>
            </a:r>
            <a:r>
              <a:rPr lang="en-US" sz="2000" dirty="0"/>
              <a:t>Provide flexibility for pest problems unique to Maine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Section 18: </a:t>
            </a:r>
            <a:r>
              <a:rPr lang="en-US" sz="2000" dirty="0"/>
              <a:t>Urgent, time limited use used for emergency situations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sz="2000" dirty="0"/>
          </a:p>
        </p:txBody>
      </p:sp>
      <p:sp>
        <p:nvSpPr>
          <p:cNvPr id="837" name="Google Shape;837;p40">
            <a:extLst>
              <a:ext uri="{FF2B5EF4-FFF2-40B4-BE49-F238E27FC236}">
                <a16:creationId xmlns:a16="http://schemas.microsoft.com/office/drawing/2014/main" id="{CE47DAF3-240A-BE27-5291-7A5F54FBC7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5117" y="685220"/>
            <a:ext cx="77157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ptos Black" panose="020B0004020202020204" pitchFamily="34" charset="0"/>
              </a:rPr>
              <a:t>Summary</a:t>
            </a:r>
            <a:endParaRPr dirty="0">
              <a:latin typeface="Aptos Black" panose="020B0004020202020204" pitchFamily="34" charset="0"/>
            </a:endParaRPr>
          </a:p>
        </p:txBody>
      </p:sp>
      <p:sp>
        <p:nvSpPr>
          <p:cNvPr id="861" name="Google Shape;861;p40">
            <a:extLst>
              <a:ext uri="{FF2B5EF4-FFF2-40B4-BE49-F238E27FC236}">
                <a16:creationId xmlns:a16="http://schemas.microsoft.com/office/drawing/2014/main" id="{1906D27F-E67F-CB79-C081-BDF85DA3E8BC}"/>
              </a:ext>
            </a:extLst>
          </p:cNvPr>
          <p:cNvSpPr/>
          <p:nvPr/>
        </p:nvSpPr>
        <p:spPr>
          <a:xfrm>
            <a:off x="8273157" y="4740964"/>
            <a:ext cx="457207" cy="59636"/>
          </a:xfrm>
          <a:custGeom>
            <a:avLst/>
            <a:gdLst/>
            <a:ahLst/>
            <a:cxnLst/>
            <a:rect l="l" t="t" r="r" b="b"/>
            <a:pathLst>
              <a:path w="8294" h="952" extrusionOk="0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40">
            <a:extLst>
              <a:ext uri="{FF2B5EF4-FFF2-40B4-BE49-F238E27FC236}">
                <a16:creationId xmlns:a16="http://schemas.microsoft.com/office/drawing/2014/main" id="{2944A963-0669-099C-0461-722B6F345749}"/>
              </a:ext>
            </a:extLst>
          </p:cNvPr>
          <p:cNvSpPr/>
          <p:nvPr/>
        </p:nvSpPr>
        <p:spPr>
          <a:xfrm>
            <a:off x="8040817" y="4592312"/>
            <a:ext cx="457196" cy="57149"/>
          </a:xfrm>
          <a:custGeom>
            <a:avLst/>
            <a:gdLst/>
            <a:ahLst/>
            <a:cxnLst/>
            <a:rect l="l" t="t" r="r" b="b"/>
            <a:pathLst>
              <a:path w="11732" h="1391" extrusionOk="0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6742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>
          <a:extLst>
            <a:ext uri="{FF2B5EF4-FFF2-40B4-BE49-F238E27FC236}">
              <a16:creationId xmlns:a16="http://schemas.microsoft.com/office/drawing/2014/main" id="{5B79B1BB-57FC-DD8E-CBCE-724E10FF6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40">
            <a:extLst>
              <a:ext uri="{FF2B5EF4-FFF2-40B4-BE49-F238E27FC236}">
                <a16:creationId xmlns:a16="http://schemas.microsoft.com/office/drawing/2014/main" id="{CE1613C1-D35B-46ED-3BCA-3943D39F2F3F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185460" y="1253836"/>
            <a:ext cx="8328158" cy="35259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 algn="l"/>
            <a:r>
              <a:rPr lang="en-US" sz="2000" b="1" dirty="0"/>
              <a:t>Buying Power: </a:t>
            </a:r>
            <a:r>
              <a:rPr lang="en-US" sz="2000" dirty="0"/>
              <a:t>Understanding that different products may share the same formula helps make informed purchasing decisions</a:t>
            </a:r>
          </a:p>
          <a:p>
            <a:pPr marL="457200" lvl="1" indent="0" algn="l"/>
            <a:r>
              <a:rPr lang="en-US" sz="2000" b="1" dirty="0"/>
              <a:t>Operational Flexibility: </a:t>
            </a:r>
            <a:r>
              <a:rPr lang="en-US" sz="2000" dirty="0"/>
              <a:t>Utilizing specialized registrations provides specific tools and allows for more targeted and effective pesticide use</a:t>
            </a:r>
          </a:p>
          <a:p>
            <a:pPr marL="457200" lvl="1" indent="0" algn="l"/>
            <a:r>
              <a:rPr lang="en-US" sz="2000" b="1" dirty="0"/>
              <a:t>Compliance &amp; Safety: </a:t>
            </a:r>
            <a:r>
              <a:rPr lang="en-US" sz="2000" dirty="0"/>
              <a:t>Understanding which labels you should have on hand during an application and how to read them with added context</a:t>
            </a:r>
          </a:p>
          <a:p>
            <a:pPr marL="457200" lvl="1" indent="0" algn="l"/>
            <a:r>
              <a:rPr lang="en-US" sz="2000" b="1" dirty="0"/>
              <a:t>Applicator Influence: </a:t>
            </a:r>
            <a:r>
              <a:rPr lang="en-US" sz="2000" dirty="0"/>
              <a:t>You can help shape the state pesticide landscape by advocating for changes in registration</a:t>
            </a:r>
          </a:p>
          <a:p>
            <a:pPr marL="742950" lvl="1" indent="-285750" algn="l">
              <a:buFontTx/>
              <a:buChar char="-"/>
            </a:pPr>
            <a:endParaRPr sz="2000" dirty="0"/>
          </a:p>
        </p:txBody>
      </p:sp>
      <p:sp>
        <p:nvSpPr>
          <p:cNvPr id="837" name="Google Shape;837;p40">
            <a:extLst>
              <a:ext uri="{FF2B5EF4-FFF2-40B4-BE49-F238E27FC236}">
                <a16:creationId xmlns:a16="http://schemas.microsoft.com/office/drawing/2014/main" id="{559E330F-C920-A540-D110-BB278C60FA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9864" y="685220"/>
            <a:ext cx="77157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ptos Black" panose="020B0004020202020204" pitchFamily="34" charset="0"/>
              </a:rPr>
              <a:t>Key Takeaways</a:t>
            </a:r>
            <a:endParaRPr dirty="0">
              <a:latin typeface="Aptos Black" panose="020B0004020202020204" pitchFamily="34" charset="0"/>
            </a:endParaRPr>
          </a:p>
        </p:txBody>
      </p:sp>
      <p:sp>
        <p:nvSpPr>
          <p:cNvPr id="861" name="Google Shape;861;p40">
            <a:extLst>
              <a:ext uri="{FF2B5EF4-FFF2-40B4-BE49-F238E27FC236}">
                <a16:creationId xmlns:a16="http://schemas.microsoft.com/office/drawing/2014/main" id="{3D11AD58-9093-6784-0CDB-52B2E61F08E9}"/>
              </a:ext>
            </a:extLst>
          </p:cNvPr>
          <p:cNvSpPr/>
          <p:nvPr/>
        </p:nvSpPr>
        <p:spPr>
          <a:xfrm>
            <a:off x="7968357" y="4549783"/>
            <a:ext cx="457207" cy="59636"/>
          </a:xfrm>
          <a:custGeom>
            <a:avLst/>
            <a:gdLst/>
            <a:ahLst/>
            <a:cxnLst/>
            <a:rect l="l" t="t" r="r" b="b"/>
            <a:pathLst>
              <a:path w="8294" h="952" extrusionOk="0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40">
            <a:extLst>
              <a:ext uri="{FF2B5EF4-FFF2-40B4-BE49-F238E27FC236}">
                <a16:creationId xmlns:a16="http://schemas.microsoft.com/office/drawing/2014/main" id="{1B3C8755-C251-09DB-3934-EC2D9BE796E3}"/>
              </a:ext>
            </a:extLst>
          </p:cNvPr>
          <p:cNvSpPr/>
          <p:nvPr/>
        </p:nvSpPr>
        <p:spPr>
          <a:xfrm>
            <a:off x="7736017" y="4401131"/>
            <a:ext cx="457196" cy="57149"/>
          </a:xfrm>
          <a:custGeom>
            <a:avLst/>
            <a:gdLst/>
            <a:ahLst/>
            <a:cxnLst/>
            <a:rect l="l" t="t" r="r" b="b"/>
            <a:pathLst>
              <a:path w="11732" h="1391" extrusionOk="0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4357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>
          <a:extLst>
            <a:ext uri="{FF2B5EF4-FFF2-40B4-BE49-F238E27FC236}">
              <a16:creationId xmlns:a16="http://schemas.microsoft.com/office/drawing/2014/main" id="{8875406D-3096-CD0A-0617-12B0ABF6D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40">
            <a:extLst>
              <a:ext uri="{FF2B5EF4-FFF2-40B4-BE49-F238E27FC236}">
                <a16:creationId xmlns:a16="http://schemas.microsoft.com/office/drawing/2014/main" id="{475F33D6-B503-7487-E3AF-4129E35A088B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0" y="1562101"/>
            <a:ext cx="4920364" cy="14788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lvl="1" indent="-342900" algn="l">
              <a:buSzPct val="85000"/>
              <a:buFont typeface="Arial" panose="020B0604020202020204" pitchFamily="34" charset="0"/>
              <a:buChar char="•"/>
            </a:pPr>
            <a:r>
              <a:rPr lang="en-US" sz="2000" dirty="0"/>
              <a:t>Pesticides are registered on a rolling basis, stay in contact with BPC with registration questions</a:t>
            </a:r>
          </a:p>
          <a:p>
            <a:pPr marL="800100" lvl="1" indent="-342900" algn="l">
              <a:buSzPct val="85000"/>
              <a:buFont typeface="Arial" panose="020B0604020202020204" pitchFamily="34" charset="0"/>
              <a:buChar char="•"/>
            </a:pPr>
            <a:r>
              <a:rPr lang="en-US" sz="2000" dirty="0"/>
              <a:t>BPC Website</a:t>
            </a:r>
          </a:p>
          <a:p>
            <a:pPr marL="800100" lvl="1" indent="-342900" algn="l">
              <a:buSzPct val="85000"/>
              <a:buFont typeface="Arial" panose="020B0604020202020204" pitchFamily="34" charset="0"/>
              <a:buChar char="•"/>
            </a:pPr>
            <a:r>
              <a:rPr lang="en-US" sz="2000" dirty="0"/>
              <a:t>BPC Public Meetings to hear conversation on registration decisions</a:t>
            </a:r>
          </a:p>
        </p:txBody>
      </p:sp>
      <p:sp>
        <p:nvSpPr>
          <p:cNvPr id="837" name="Google Shape;837;p40">
            <a:extLst>
              <a:ext uri="{FF2B5EF4-FFF2-40B4-BE49-F238E27FC236}">
                <a16:creationId xmlns:a16="http://schemas.microsoft.com/office/drawing/2014/main" id="{6F3B7F9B-F5E7-8B6C-3876-8726AC28A6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5595" y="753800"/>
            <a:ext cx="77157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ptos Black" panose="020B0004020202020204" pitchFamily="34" charset="0"/>
              </a:rPr>
              <a:t>Resources and Information</a:t>
            </a:r>
            <a:endParaRPr dirty="0">
              <a:latin typeface="Aptos Black" panose="020B0004020202020204" pitchFamily="34" charset="0"/>
            </a:endParaRPr>
          </a:p>
        </p:txBody>
      </p:sp>
      <p:sp>
        <p:nvSpPr>
          <p:cNvPr id="861" name="Google Shape;861;p40">
            <a:extLst>
              <a:ext uri="{FF2B5EF4-FFF2-40B4-BE49-F238E27FC236}">
                <a16:creationId xmlns:a16="http://schemas.microsoft.com/office/drawing/2014/main" id="{8E092EA0-8D63-FFCF-E1B4-D38349E65CBD}"/>
              </a:ext>
            </a:extLst>
          </p:cNvPr>
          <p:cNvSpPr/>
          <p:nvPr/>
        </p:nvSpPr>
        <p:spPr>
          <a:xfrm>
            <a:off x="7968357" y="4549783"/>
            <a:ext cx="457207" cy="59636"/>
          </a:xfrm>
          <a:custGeom>
            <a:avLst/>
            <a:gdLst/>
            <a:ahLst/>
            <a:cxnLst/>
            <a:rect l="l" t="t" r="r" b="b"/>
            <a:pathLst>
              <a:path w="8294" h="952" extrusionOk="0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40">
            <a:extLst>
              <a:ext uri="{FF2B5EF4-FFF2-40B4-BE49-F238E27FC236}">
                <a16:creationId xmlns:a16="http://schemas.microsoft.com/office/drawing/2014/main" id="{04D3BE4B-723C-B4AD-361C-F9E067207BBB}"/>
              </a:ext>
            </a:extLst>
          </p:cNvPr>
          <p:cNvSpPr/>
          <p:nvPr/>
        </p:nvSpPr>
        <p:spPr>
          <a:xfrm>
            <a:off x="7736017" y="4401131"/>
            <a:ext cx="457196" cy="57149"/>
          </a:xfrm>
          <a:custGeom>
            <a:avLst/>
            <a:gdLst/>
            <a:ahLst/>
            <a:cxnLst/>
            <a:rect l="l" t="t" r="r" b="b"/>
            <a:pathLst>
              <a:path w="11732" h="1391" extrusionOk="0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835;p40">
            <a:extLst>
              <a:ext uri="{FF2B5EF4-FFF2-40B4-BE49-F238E27FC236}">
                <a16:creationId xmlns:a16="http://schemas.microsoft.com/office/drawing/2014/main" id="{6751B8B0-CB2B-517A-A4A4-4A9288B4615C}"/>
              </a:ext>
            </a:extLst>
          </p:cNvPr>
          <p:cNvSpPr txBox="1">
            <a:spLocks/>
          </p:cNvSpPr>
          <p:nvPr/>
        </p:nvSpPr>
        <p:spPr>
          <a:xfrm>
            <a:off x="131618" y="3703901"/>
            <a:ext cx="8880764" cy="2512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742950" lvl="1" indent="-285750" algn="l">
              <a:buFontTx/>
              <a:buChar char="-"/>
            </a:pPr>
            <a:endParaRPr lang="en-US" dirty="0"/>
          </a:p>
          <a:p>
            <a:pPr marL="457200" lvl="1" indent="0" algn="l"/>
            <a:r>
              <a:rPr lang="en-US" dirty="0"/>
              <a:t>EPA PPLS: </a:t>
            </a:r>
            <a:r>
              <a:rPr lang="en-US" dirty="0">
                <a:hlinkClick r:id="rId3"/>
              </a:rPr>
              <a:t>https://ordspub.epa.gov/ords/pesticides/f?p=PPLS:1</a:t>
            </a:r>
            <a:endParaRPr lang="en-US" dirty="0"/>
          </a:p>
          <a:p>
            <a:pPr marL="457200" lvl="1" indent="0" algn="l"/>
            <a:r>
              <a:rPr lang="en-US" dirty="0"/>
              <a:t>BPC Registration Information: </a:t>
            </a:r>
            <a:r>
              <a:rPr lang="en-US" dirty="0">
                <a:hlinkClick r:id="rId4"/>
              </a:rPr>
              <a:t>https://www.maine.gov/dacf/php/pesticides/registrants.shtml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54477E-CD1B-F8EE-1C4E-F4CD584351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246" y="1315743"/>
            <a:ext cx="2216483" cy="251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72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>
          <a:extLst>
            <a:ext uri="{FF2B5EF4-FFF2-40B4-BE49-F238E27FC236}">
              <a16:creationId xmlns:a16="http://schemas.microsoft.com/office/drawing/2014/main" id="{CC41053B-7B70-E9A3-8828-785B773EC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9">
            <a:extLst>
              <a:ext uri="{FF2B5EF4-FFF2-40B4-BE49-F238E27FC236}">
                <a16:creationId xmlns:a16="http://schemas.microsoft.com/office/drawing/2014/main" id="{75B81D4D-BD39-D24B-C081-31B8823F5A9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485466" y="1809254"/>
            <a:ext cx="4707814" cy="9141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Aptos Black" panose="020B0004020202020204" pitchFamily="34" charset="0"/>
              </a:rPr>
              <a:t>Questions?</a:t>
            </a:r>
            <a:endParaRPr sz="4000" dirty="0">
              <a:latin typeface="Aptos Black" panose="020B0004020202020204" pitchFamily="34" charset="0"/>
            </a:endParaRPr>
          </a:p>
        </p:txBody>
      </p:sp>
      <p:sp>
        <p:nvSpPr>
          <p:cNvPr id="413" name="Google Shape;413;p29">
            <a:extLst>
              <a:ext uri="{FF2B5EF4-FFF2-40B4-BE49-F238E27FC236}">
                <a16:creationId xmlns:a16="http://schemas.microsoft.com/office/drawing/2014/main" id="{85A7CFF9-C7EF-317C-239A-DE82450D0DD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257626" y="2869580"/>
            <a:ext cx="4426924" cy="1554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Karla" pitchFamily="2" charset="0"/>
              </a:rPr>
              <a:t>Julia Vacchiano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Karla" pitchFamily="2" charset="0"/>
              </a:rPr>
              <a:t>Pesticide Registrar &amp; Water Quality Specialist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Karla" pitchFamily="2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Karla" pitchFamily="2" charset="0"/>
              </a:rPr>
              <a:t>Email: </a:t>
            </a:r>
            <a:r>
              <a:rPr lang="en" dirty="0">
                <a:latin typeface="Karla" pitchFamily="2" charset="0"/>
                <a:hlinkClick r:id="rId3"/>
              </a:rPr>
              <a:t>julia.vacchiano@maine.gov</a:t>
            </a:r>
            <a:endParaRPr lang="en" dirty="0">
              <a:latin typeface="Karla" pitchFamily="2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Karla" pitchFamily="2" charset="0"/>
              </a:rPr>
              <a:t>Cell: (207) 592-3278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Karla" pitchFamily="2" charset="0"/>
            </a:endParaRPr>
          </a:p>
        </p:txBody>
      </p:sp>
      <p:sp>
        <p:nvSpPr>
          <p:cNvPr id="426" name="Google Shape;426;p29">
            <a:extLst>
              <a:ext uri="{FF2B5EF4-FFF2-40B4-BE49-F238E27FC236}">
                <a16:creationId xmlns:a16="http://schemas.microsoft.com/office/drawing/2014/main" id="{321BC3DB-3668-E01F-C64C-06D55D167513}"/>
              </a:ext>
            </a:extLst>
          </p:cNvPr>
          <p:cNvSpPr/>
          <p:nvPr/>
        </p:nvSpPr>
        <p:spPr>
          <a:xfrm>
            <a:off x="1099325" y="4259275"/>
            <a:ext cx="457208" cy="164590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 descr="Logo, company name&#10;&#10;AI-generated content may be incorrect.">
            <a:extLst>
              <a:ext uri="{FF2B5EF4-FFF2-40B4-BE49-F238E27FC236}">
                <a16:creationId xmlns:a16="http://schemas.microsoft.com/office/drawing/2014/main" id="{93C8BF06-A7FD-DD37-3E90-D32E94197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387" y="2571750"/>
            <a:ext cx="1760103" cy="1760103"/>
          </a:xfrm>
          <a:prstGeom prst="rect">
            <a:avLst/>
          </a:prstGeom>
        </p:spPr>
      </p:pic>
      <p:pic>
        <p:nvPicPr>
          <p:cNvPr id="3" name="Picture 4" descr="American state, borders, geography, maine, map, state, usa icon ...">
            <a:extLst>
              <a:ext uri="{FF2B5EF4-FFF2-40B4-BE49-F238E27FC236}">
                <a16:creationId xmlns:a16="http://schemas.microsoft.com/office/drawing/2014/main" id="{F959899C-DEB7-8040-FEB2-592D5D647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60" y="1018505"/>
            <a:ext cx="1760102" cy="170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4177;p48">
            <a:extLst>
              <a:ext uri="{FF2B5EF4-FFF2-40B4-BE49-F238E27FC236}">
                <a16:creationId xmlns:a16="http://schemas.microsoft.com/office/drawing/2014/main" id="{76DBFEB7-B958-FC8F-13D1-51EED0DB5306}"/>
              </a:ext>
            </a:extLst>
          </p:cNvPr>
          <p:cNvSpPr txBox="1">
            <a:spLocks/>
          </p:cNvSpPr>
          <p:nvPr/>
        </p:nvSpPr>
        <p:spPr>
          <a:xfrm>
            <a:off x="3257626" y="1335534"/>
            <a:ext cx="3764791" cy="327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Rubik Black"/>
              <a:buNone/>
              <a:defRPr sz="5000" b="0" i="0" u="none" strike="noStrike" cap="none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b="1" dirty="0"/>
              <a:t>Thank You!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948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1">
          <a:extLst>
            <a:ext uri="{FF2B5EF4-FFF2-40B4-BE49-F238E27FC236}">
              <a16:creationId xmlns:a16="http://schemas.microsoft.com/office/drawing/2014/main" id="{01D2B7F2-38B4-D6FD-0CD7-630EA059A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46">
            <a:extLst>
              <a:ext uri="{FF2B5EF4-FFF2-40B4-BE49-F238E27FC236}">
                <a16:creationId xmlns:a16="http://schemas.microsoft.com/office/drawing/2014/main" id="{E92F7984-3875-B14B-9E67-5585083F1A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1124" y="738974"/>
            <a:ext cx="7474635" cy="11101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ptos Black" panose="020B0004020202020204" pitchFamily="34" charset="0"/>
              </a:rPr>
              <a:t>FIFRA</a:t>
            </a:r>
            <a:br>
              <a:rPr lang="en" dirty="0">
                <a:latin typeface="Aptos Black" panose="020B0004020202020204" pitchFamily="34" charset="0"/>
              </a:rPr>
            </a:br>
            <a:r>
              <a:rPr lang="en" sz="2400" b="1" dirty="0">
                <a:latin typeface="Aptos Display" panose="020B0004020202020204" pitchFamily="34" charset="0"/>
              </a:rPr>
              <a:t>Federal Insecticide, Fungicide, and Rodenticide Act</a:t>
            </a:r>
            <a:endParaRPr sz="2400" b="1" dirty="0">
              <a:latin typeface="Aptos Display" panose="020B0004020202020204" pitchFamily="34" charset="0"/>
            </a:endParaRPr>
          </a:p>
        </p:txBody>
      </p:sp>
      <p:sp>
        <p:nvSpPr>
          <p:cNvPr id="1013" name="Google Shape;1013;p46">
            <a:extLst>
              <a:ext uri="{FF2B5EF4-FFF2-40B4-BE49-F238E27FC236}">
                <a16:creationId xmlns:a16="http://schemas.microsoft.com/office/drawing/2014/main" id="{54F5252B-932A-174A-44E5-8535B3E6C63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11124" y="1432560"/>
            <a:ext cx="8040482" cy="26860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Statute that governs the registration, distribution, sale, and use of </a:t>
            </a:r>
            <a:r>
              <a:rPr lang="en-US" sz="2000" u="sng" dirty="0"/>
              <a:t>pesticides</a:t>
            </a:r>
            <a:r>
              <a:rPr lang="en-US" sz="2000" dirty="0"/>
              <a:t> in the United States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First enacted in 1947 with major revision in 1972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Ensures Safety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Mandates Labeling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Enforces Compliance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  <p:sp>
        <p:nvSpPr>
          <p:cNvPr id="1026" name="Google Shape;1026;p46">
            <a:extLst>
              <a:ext uri="{FF2B5EF4-FFF2-40B4-BE49-F238E27FC236}">
                <a16:creationId xmlns:a16="http://schemas.microsoft.com/office/drawing/2014/main" id="{5BE68E3E-09A5-38C3-3676-9F8127DEE425}"/>
              </a:ext>
            </a:extLst>
          </p:cNvPr>
          <p:cNvSpPr/>
          <p:nvPr/>
        </p:nvSpPr>
        <p:spPr>
          <a:xfrm>
            <a:off x="2445163" y="4312580"/>
            <a:ext cx="457208" cy="164590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46">
            <a:extLst>
              <a:ext uri="{FF2B5EF4-FFF2-40B4-BE49-F238E27FC236}">
                <a16:creationId xmlns:a16="http://schemas.microsoft.com/office/drawing/2014/main" id="{0BDFDFCF-EC3C-256E-AE47-54B7B995B535}"/>
              </a:ext>
            </a:extLst>
          </p:cNvPr>
          <p:cNvSpPr/>
          <p:nvPr/>
        </p:nvSpPr>
        <p:spPr>
          <a:xfrm>
            <a:off x="3474243" y="3928334"/>
            <a:ext cx="457196" cy="57149"/>
          </a:xfrm>
          <a:custGeom>
            <a:avLst/>
            <a:gdLst/>
            <a:ahLst/>
            <a:cxnLst/>
            <a:rect l="l" t="t" r="r" b="b"/>
            <a:pathLst>
              <a:path w="11732" h="1391" extrusionOk="0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46">
            <a:extLst>
              <a:ext uri="{FF2B5EF4-FFF2-40B4-BE49-F238E27FC236}">
                <a16:creationId xmlns:a16="http://schemas.microsoft.com/office/drawing/2014/main" id="{5DAE63C9-761F-5E3E-686F-B3327DF01CCB}"/>
              </a:ext>
            </a:extLst>
          </p:cNvPr>
          <p:cNvSpPr/>
          <p:nvPr/>
        </p:nvSpPr>
        <p:spPr>
          <a:xfrm>
            <a:off x="1374714" y="3928334"/>
            <a:ext cx="457207" cy="59636"/>
          </a:xfrm>
          <a:custGeom>
            <a:avLst/>
            <a:gdLst/>
            <a:ahLst/>
            <a:cxnLst/>
            <a:rect l="l" t="t" r="r" b="b"/>
            <a:pathLst>
              <a:path w="8294" h="952" extrusionOk="0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Logo&#10;&#10;AI-generated content may be incorrect.">
            <a:extLst>
              <a:ext uri="{FF2B5EF4-FFF2-40B4-BE49-F238E27FC236}">
                <a16:creationId xmlns:a16="http://schemas.microsoft.com/office/drawing/2014/main" id="{193BCA58-2E39-2D37-520B-BA8A5619D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507" y="3000344"/>
            <a:ext cx="2683210" cy="131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97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3" name="Google Shape;1093;p49"/>
          <p:cNvGrpSpPr/>
          <p:nvPr/>
        </p:nvGrpSpPr>
        <p:grpSpPr>
          <a:xfrm>
            <a:off x="5153377" y="1257702"/>
            <a:ext cx="3718298" cy="3756180"/>
            <a:chOff x="4799952" y="856995"/>
            <a:chExt cx="3718298" cy="3756180"/>
          </a:xfrm>
        </p:grpSpPr>
        <p:sp>
          <p:nvSpPr>
            <p:cNvPr id="1094" name="Google Shape;1094;p49"/>
            <p:cNvSpPr/>
            <p:nvPr/>
          </p:nvSpPr>
          <p:spPr>
            <a:xfrm>
              <a:off x="4844450" y="978975"/>
              <a:ext cx="3673800" cy="36342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5" name="Google Shape;1095;p49"/>
            <p:cNvGrpSpPr/>
            <p:nvPr/>
          </p:nvGrpSpPr>
          <p:grpSpPr>
            <a:xfrm>
              <a:off x="4799952" y="856995"/>
              <a:ext cx="3674100" cy="3616200"/>
              <a:chOff x="4799952" y="856995"/>
              <a:chExt cx="3674100" cy="3616200"/>
            </a:xfrm>
          </p:grpSpPr>
          <p:sp>
            <p:nvSpPr>
              <p:cNvPr id="1096" name="Google Shape;1096;p49"/>
              <p:cNvSpPr/>
              <p:nvPr/>
            </p:nvSpPr>
            <p:spPr>
              <a:xfrm>
                <a:off x="4799952" y="856995"/>
                <a:ext cx="3673800" cy="36162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cxnSp>
            <p:nvCxnSpPr>
              <p:cNvPr id="1097" name="Google Shape;1097;p49"/>
              <p:cNvCxnSpPr/>
              <p:nvPr/>
            </p:nvCxnSpPr>
            <p:spPr>
              <a:xfrm>
                <a:off x="4799952" y="1302769"/>
                <a:ext cx="36741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098" name="Google Shape;1098;p49"/>
              <p:cNvGrpSpPr/>
              <p:nvPr/>
            </p:nvGrpSpPr>
            <p:grpSpPr>
              <a:xfrm>
                <a:off x="7492324" y="978977"/>
                <a:ext cx="845101" cy="183000"/>
                <a:chOff x="1605849" y="363963"/>
                <a:chExt cx="845101" cy="183000"/>
              </a:xfrm>
            </p:grpSpPr>
            <p:sp>
              <p:nvSpPr>
                <p:cNvPr id="1099" name="Google Shape;1099;p49"/>
                <p:cNvSpPr/>
                <p:nvPr/>
              </p:nvSpPr>
              <p:spPr>
                <a:xfrm>
                  <a:off x="1951450" y="367563"/>
                  <a:ext cx="179400" cy="179400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100" name="Google Shape;1100;p49"/>
                <p:cNvGrpSpPr/>
                <p:nvPr/>
              </p:nvGrpSpPr>
              <p:grpSpPr>
                <a:xfrm>
                  <a:off x="2267950" y="363963"/>
                  <a:ext cx="183000" cy="183000"/>
                  <a:chOff x="8225400" y="367488"/>
                  <a:chExt cx="183000" cy="183000"/>
                </a:xfrm>
              </p:grpSpPr>
              <p:cxnSp>
                <p:nvCxnSpPr>
                  <p:cNvPr id="1101" name="Google Shape;1101;p49"/>
                  <p:cNvCxnSpPr/>
                  <p:nvPr/>
                </p:nvCxnSpPr>
                <p:spPr>
                  <a:xfrm>
                    <a:off x="8225400" y="367488"/>
                    <a:ext cx="183000" cy="18300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02" name="Google Shape;1102;p49"/>
                  <p:cNvCxnSpPr/>
                  <p:nvPr/>
                </p:nvCxnSpPr>
                <p:spPr>
                  <a:xfrm rot="5400000">
                    <a:off x="8225400" y="367488"/>
                    <a:ext cx="183000" cy="18300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cxnSp>
              <p:nvCxnSpPr>
                <p:cNvPr id="1103" name="Google Shape;1103;p49"/>
                <p:cNvCxnSpPr/>
                <p:nvPr/>
              </p:nvCxnSpPr>
              <p:spPr>
                <a:xfrm>
                  <a:off x="1605849" y="546963"/>
                  <a:ext cx="2085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1104" name="Google Shape;1104;p49"/>
          <p:cNvSpPr txBox="1">
            <a:spLocks noGrp="1"/>
          </p:cNvSpPr>
          <p:nvPr>
            <p:ph type="title"/>
          </p:nvPr>
        </p:nvSpPr>
        <p:spPr>
          <a:xfrm>
            <a:off x="386080" y="731525"/>
            <a:ext cx="560832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ptos Black" panose="020B0004020202020204" pitchFamily="34" charset="0"/>
              </a:rPr>
              <a:t>Why is this information important for applicators?</a:t>
            </a:r>
            <a:endParaRPr sz="2400" dirty="0">
              <a:latin typeface="Aptos Black" panose="020B0004020202020204" pitchFamily="34" charset="0"/>
            </a:endParaRPr>
          </a:p>
        </p:txBody>
      </p:sp>
      <p:sp>
        <p:nvSpPr>
          <p:cNvPr id="1105" name="Google Shape;1105;p49"/>
          <p:cNvSpPr txBox="1">
            <a:spLocks noGrp="1"/>
          </p:cNvSpPr>
          <p:nvPr>
            <p:ph type="subTitle" idx="1"/>
          </p:nvPr>
        </p:nvSpPr>
        <p:spPr>
          <a:xfrm>
            <a:off x="5338249" y="1786213"/>
            <a:ext cx="3304055" cy="28164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Aptos Black" panose="020B0004020202020204" pitchFamily="34" charset="0"/>
              </a:rPr>
              <a:t>How will this presentation benefit me as an applicator?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/>
            <a:r>
              <a:rPr lang="en-US" dirty="0"/>
              <a:t>Throughout the presentation there will be text box "pop-ups" that will highlight how the information on that slide can directly benefit your applications, your business, or you as an applicator. </a:t>
            </a:r>
            <a:endParaRPr sz="1400" b="1" dirty="0"/>
          </a:p>
        </p:txBody>
      </p:sp>
      <p:sp>
        <p:nvSpPr>
          <p:cNvPr id="1106" name="Google Shape;1106;p49"/>
          <p:cNvSpPr/>
          <p:nvPr/>
        </p:nvSpPr>
        <p:spPr>
          <a:xfrm>
            <a:off x="8277665" y="4663663"/>
            <a:ext cx="457208" cy="164590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49"/>
          <p:cNvSpPr/>
          <p:nvPr/>
        </p:nvSpPr>
        <p:spPr>
          <a:xfrm>
            <a:off x="5360241" y="4514224"/>
            <a:ext cx="457207" cy="59636"/>
          </a:xfrm>
          <a:custGeom>
            <a:avLst/>
            <a:gdLst/>
            <a:ahLst/>
            <a:cxnLst/>
            <a:rect l="l" t="t" r="r" b="b"/>
            <a:pathLst>
              <a:path w="8294" h="952" extrusionOk="0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49"/>
          <p:cNvSpPr/>
          <p:nvPr/>
        </p:nvSpPr>
        <p:spPr>
          <a:xfrm>
            <a:off x="7596574" y="4487888"/>
            <a:ext cx="457196" cy="57149"/>
          </a:xfrm>
          <a:custGeom>
            <a:avLst/>
            <a:gdLst/>
            <a:ahLst/>
            <a:cxnLst/>
            <a:rect l="l" t="t" r="r" b="b"/>
            <a:pathLst>
              <a:path w="11732" h="1391" extrusionOk="0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105;p49">
            <a:extLst>
              <a:ext uri="{FF2B5EF4-FFF2-40B4-BE49-F238E27FC236}">
                <a16:creationId xmlns:a16="http://schemas.microsoft.com/office/drawing/2014/main" id="{36047653-A13E-EDA4-DC7E-DFE75D8C5962}"/>
              </a:ext>
            </a:extLst>
          </p:cNvPr>
          <p:cNvSpPr txBox="1">
            <a:spLocks/>
          </p:cNvSpPr>
          <p:nvPr/>
        </p:nvSpPr>
        <p:spPr>
          <a:xfrm>
            <a:off x="500925" y="1601876"/>
            <a:ext cx="4742574" cy="288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/>
            <a:r>
              <a:rPr lang="en-US" b="1" dirty="0">
                <a:latin typeface="Karla" pitchFamily="2" charset="0"/>
              </a:rPr>
              <a:t>Why is it important for the BPC to share?</a:t>
            </a:r>
          </a:p>
          <a:p>
            <a:pPr marL="0" indent="0"/>
            <a:r>
              <a:rPr lang="en-US" dirty="0">
                <a:latin typeface="Karla" pitchFamily="2" charset="0"/>
              </a:rPr>
              <a:t>-    Transparency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Karla" pitchFamily="2" charset="0"/>
              </a:rPr>
              <a:t>Full understanding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Karla" pitchFamily="2" charset="0"/>
              </a:rPr>
              <a:t>Expanding language for all to facilitate more accurate and meaningful conversations between all parties</a:t>
            </a:r>
          </a:p>
          <a:p>
            <a:pPr marL="0" indent="0"/>
            <a:endParaRPr lang="en-US" dirty="0">
              <a:latin typeface="Karla" pitchFamily="2" charset="0"/>
            </a:endParaRPr>
          </a:p>
          <a:p>
            <a:pPr marL="0" indent="0"/>
            <a:r>
              <a:rPr lang="en-US" b="1" dirty="0">
                <a:latin typeface="Karla" pitchFamily="2" charset="0"/>
              </a:rPr>
              <a:t>What does this mean to you as an applicator?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Karla" pitchFamily="2" charset="0"/>
              </a:rPr>
              <a:t>Power in knowledge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Karla" pitchFamily="2" charset="0"/>
              </a:rPr>
              <a:t>Ability to recognize industry changes to make more informed decisions</a:t>
            </a:r>
          </a:p>
          <a:p>
            <a:pPr marL="285750" indent="-285750">
              <a:buFontTx/>
              <a:buChar char="-"/>
            </a:pPr>
            <a:endParaRPr lang="en-US" sz="1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>
          <a:extLst>
            <a:ext uri="{FF2B5EF4-FFF2-40B4-BE49-F238E27FC236}">
              <a16:creationId xmlns:a16="http://schemas.microsoft.com/office/drawing/2014/main" id="{7C566C51-AA5B-FDD1-E13C-AC3F95A1E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2" name="Google Shape;782;p39">
            <a:extLst>
              <a:ext uri="{FF2B5EF4-FFF2-40B4-BE49-F238E27FC236}">
                <a16:creationId xmlns:a16="http://schemas.microsoft.com/office/drawing/2014/main" id="{883BD386-7F9E-6479-681E-A749FDAEB784}"/>
              </a:ext>
            </a:extLst>
          </p:cNvPr>
          <p:cNvGrpSpPr/>
          <p:nvPr/>
        </p:nvGrpSpPr>
        <p:grpSpPr>
          <a:xfrm>
            <a:off x="6101845" y="3195620"/>
            <a:ext cx="2418900" cy="1412700"/>
            <a:chOff x="715100" y="1600325"/>
            <a:chExt cx="2418900" cy="1412700"/>
          </a:xfrm>
        </p:grpSpPr>
        <p:sp>
          <p:nvSpPr>
            <p:cNvPr id="783" name="Google Shape;783;p39">
              <a:extLst>
                <a:ext uri="{FF2B5EF4-FFF2-40B4-BE49-F238E27FC236}">
                  <a16:creationId xmlns:a16="http://schemas.microsoft.com/office/drawing/2014/main" id="{706AA469-3DB8-5C59-32A6-3436BBB42933}"/>
                </a:ext>
              </a:extLst>
            </p:cNvPr>
            <p:cNvSpPr/>
            <p:nvPr/>
          </p:nvSpPr>
          <p:spPr>
            <a:xfrm>
              <a:off x="806600" y="1691825"/>
              <a:ext cx="2327400" cy="13212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4" name="Google Shape;784;p39">
              <a:extLst>
                <a:ext uri="{FF2B5EF4-FFF2-40B4-BE49-F238E27FC236}">
                  <a16:creationId xmlns:a16="http://schemas.microsoft.com/office/drawing/2014/main" id="{5D42D1E7-823C-E0FC-1ACF-95516D138790}"/>
                </a:ext>
              </a:extLst>
            </p:cNvPr>
            <p:cNvGrpSpPr/>
            <p:nvPr/>
          </p:nvGrpSpPr>
          <p:grpSpPr>
            <a:xfrm>
              <a:off x="715100" y="1600325"/>
              <a:ext cx="2327400" cy="1321200"/>
              <a:chOff x="715100" y="1600325"/>
              <a:chExt cx="2327400" cy="1321200"/>
            </a:xfrm>
          </p:grpSpPr>
          <p:sp>
            <p:nvSpPr>
              <p:cNvPr id="785" name="Google Shape;785;p39">
                <a:extLst>
                  <a:ext uri="{FF2B5EF4-FFF2-40B4-BE49-F238E27FC236}">
                    <a16:creationId xmlns:a16="http://schemas.microsoft.com/office/drawing/2014/main" id="{03FF14BF-C637-C00B-2D39-0DE4E9E31479}"/>
                  </a:ext>
                </a:extLst>
              </p:cNvPr>
              <p:cNvSpPr/>
              <p:nvPr/>
            </p:nvSpPr>
            <p:spPr>
              <a:xfrm>
                <a:off x="715100" y="1600325"/>
                <a:ext cx="2327400" cy="13212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86" name="Google Shape;786;p39">
                <a:extLst>
                  <a:ext uri="{FF2B5EF4-FFF2-40B4-BE49-F238E27FC236}">
                    <a16:creationId xmlns:a16="http://schemas.microsoft.com/office/drawing/2014/main" id="{A32B8EA8-AA1C-FA89-3301-4DBE29C2CFFD}"/>
                  </a:ext>
                </a:extLst>
              </p:cNvPr>
              <p:cNvCxnSpPr/>
              <p:nvPr/>
            </p:nvCxnSpPr>
            <p:spPr>
              <a:xfrm>
                <a:off x="722125" y="1783325"/>
                <a:ext cx="23157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787" name="Google Shape;787;p39">
            <a:extLst>
              <a:ext uri="{FF2B5EF4-FFF2-40B4-BE49-F238E27FC236}">
                <a16:creationId xmlns:a16="http://schemas.microsoft.com/office/drawing/2014/main" id="{398A94FC-89B8-9FB8-BD0D-FB770824B9C5}"/>
              </a:ext>
            </a:extLst>
          </p:cNvPr>
          <p:cNvGrpSpPr/>
          <p:nvPr/>
        </p:nvGrpSpPr>
        <p:grpSpPr>
          <a:xfrm>
            <a:off x="3408470" y="3195620"/>
            <a:ext cx="2418900" cy="1412700"/>
            <a:chOff x="715100" y="1600325"/>
            <a:chExt cx="2418900" cy="1412700"/>
          </a:xfrm>
        </p:grpSpPr>
        <p:sp>
          <p:nvSpPr>
            <p:cNvPr id="788" name="Google Shape;788;p39">
              <a:extLst>
                <a:ext uri="{FF2B5EF4-FFF2-40B4-BE49-F238E27FC236}">
                  <a16:creationId xmlns:a16="http://schemas.microsoft.com/office/drawing/2014/main" id="{FA268873-71FF-27DF-A16A-9FB917845A9A}"/>
                </a:ext>
              </a:extLst>
            </p:cNvPr>
            <p:cNvSpPr/>
            <p:nvPr/>
          </p:nvSpPr>
          <p:spPr>
            <a:xfrm>
              <a:off x="806600" y="1691825"/>
              <a:ext cx="2327400" cy="13212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9" name="Google Shape;789;p39">
              <a:extLst>
                <a:ext uri="{FF2B5EF4-FFF2-40B4-BE49-F238E27FC236}">
                  <a16:creationId xmlns:a16="http://schemas.microsoft.com/office/drawing/2014/main" id="{1A7D06C7-DDA4-13E8-57AA-A6E8A06CB35D}"/>
                </a:ext>
              </a:extLst>
            </p:cNvPr>
            <p:cNvGrpSpPr/>
            <p:nvPr/>
          </p:nvGrpSpPr>
          <p:grpSpPr>
            <a:xfrm>
              <a:off x="715100" y="1600325"/>
              <a:ext cx="2327400" cy="1321200"/>
              <a:chOff x="715100" y="1600325"/>
              <a:chExt cx="2327400" cy="1321200"/>
            </a:xfrm>
          </p:grpSpPr>
          <p:sp>
            <p:nvSpPr>
              <p:cNvPr id="790" name="Google Shape;790;p39">
                <a:extLst>
                  <a:ext uri="{FF2B5EF4-FFF2-40B4-BE49-F238E27FC236}">
                    <a16:creationId xmlns:a16="http://schemas.microsoft.com/office/drawing/2014/main" id="{6FE23E5D-33C3-AD59-F286-DF1B1FF26DFF}"/>
                  </a:ext>
                </a:extLst>
              </p:cNvPr>
              <p:cNvSpPr/>
              <p:nvPr/>
            </p:nvSpPr>
            <p:spPr>
              <a:xfrm>
                <a:off x="715100" y="1600325"/>
                <a:ext cx="2327400" cy="13212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91" name="Google Shape;791;p39">
                <a:extLst>
                  <a:ext uri="{FF2B5EF4-FFF2-40B4-BE49-F238E27FC236}">
                    <a16:creationId xmlns:a16="http://schemas.microsoft.com/office/drawing/2014/main" id="{CB378EE2-3AE8-662B-A6E2-5B5E5E7B10FB}"/>
                  </a:ext>
                </a:extLst>
              </p:cNvPr>
              <p:cNvCxnSpPr/>
              <p:nvPr/>
            </p:nvCxnSpPr>
            <p:spPr>
              <a:xfrm>
                <a:off x="722125" y="1783325"/>
                <a:ext cx="23157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792" name="Google Shape;792;p39">
            <a:extLst>
              <a:ext uri="{FF2B5EF4-FFF2-40B4-BE49-F238E27FC236}">
                <a16:creationId xmlns:a16="http://schemas.microsoft.com/office/drawing/2014/main" id="{3635D593-FB55-9681-78F1-553D4022585B}"/>
              </a:ext>
            </a:extLst>
          </p:cNvPr>
          <p:cNvGrpSpPr/>
          <p:nvPr/>
        </p:nvGrpSpPr>
        <p:grpSpPr>
          <a:xfrm>
            <a:off x="715100" y="3195620"/>
            <a:ext cx="2418900" cy="1412700"/>
            <a:chOff x="715100" y="1600325"/>
            <a:chExt cx="2418900" cy="1412700"/>
          </a:xfrm>
        </p:grpSpPr>
        <p:sp>
          <p:nvSpPr>
            <p:cNvPr id="793" name="Google Shape;793;p39">
              <a:extLst>
                <a:ext uri="{FF2B5EF4-FFF2-40B4-BE49-F238E27FC236}">
                  <a16:creationId xmlns:a16="http://schemas.microsoft.com/office/drawing/2014/main" id="{F21849E1-CF19-D165-55D0-A691E1E8340A}"/>
                </a:ext>
              </a:extLst>
            </p:cNvPr>
            <p:cNvSpPr/>
            <p:nvPr/>
          </p:nvSpPr>
          <p:spPr>
            <a:xfrm>
              <a:off x="806600" y="1691825"/>
              <a:ext cx="2327400" cy="13212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4" name="Google Shape;794;p39">
              <a:extLst>
                <a:ext uri="{FF2B5EF4-FFF2-40B4-BE49-F238E27FC236}">
                  <a16:creationId xmlns:a16="http://schemas.microsoft.com/office/drawing/2014/main" id="{3EBC9DAD-86CB-3A6D-4FCE-AC9B62AA4978}"/>
                </a:ext>
              </a:extLst>
            </p:cNvPr>
            <p:cNvGrpSpPr/>
            <p:nvPr/>
          </p:nvGrpSpPr>
          <p:grpSpPr>
            <a:xfrm>
              <a:off x="715100" y="1600325"/>
              <a:ext cx="2327400" cy="1321200"/>
              <a:chOff x="715100" y="1600325"/>
              <a:chExt cx="2327400" cy="1321200"/>
            </a:xfrm>
          </p:grpSpPr>
          <p:sp>
            <p:nvSpPr>
              <p:cNvPr id="795" name="Google Shape;795;p39">
                <a:extLst>
                  <a:ext uri="{FF2B5EF4-FFF2-40B4-BE49-F238E27FC236}">
                    <a16:creationId xmlns:a16="http://schemas.microsoft.com/office/drawing/2014/main" id="{2B8BAA5D-51E3-FBB7-2376-25CEE2CC295B}"/>
                  </a:ext>
                </a:extLst>
              </p:cNvPr>
              <p:cNvSpPr/>
              <p:nvPr/>
            </p:nvSpPr>
            <p:spPr>
              <a:xfrm>
                <a:off x="715100" y="1600325"/>
                <a:ext cx="2327400" cy="13212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96" name="Google Shape;796;p39">
                <a:extLst>
                  <a:ext uri="{FF2B5EF4-FFF2-40B4-BE49-F238E27FC236}">
                    <a16:creationId xmlns:a16="http://schemas.microsoft.com/office/drawing/2014/main" id="{2979ABE2-722F-11DA-02D6-86FC29421662}"/>
                  </a:ext>
                </a:extLst>
              </p:cNvPr>
              <p:cNvCxnSpPr/>
              <p:nvPr/>
            </p:nvCxnSpPr>
            <p:spPr>
              <a:xfrm>
                <a:off x="722125" y="1783325"/>
                <a:ext cx="23157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797" name="Google Shape;797;p39">
            <a:extLst>
              <a:ext uri="{FF2B5EF4-FFF2-40B4-BE49-F238E27FC236}">
                <a16:creationId xmlns:a16="http://schemas.microsoft.com/office/drawing/2014/main" id="{B901D012-DE46-A77B-B405-D52BAE58984E}"/>
              </a:ext>
            </a:extLst>
          </p:cNvPr>
          <p:cNvGrpSpPr/>
          <p:nvPr/>
        </p:nvGrpSpPr>
        <p:grpSpPr>
          <a:xfrm>
            <a:off x="6101845" y="1600325"/>
            <a:ext cx="2418900" cy="1412700"/>
            <a:chOff x="715100" y="1600325"/>
            <a:chExt cx="2418900" cy="1412700"/>
          </a:xfrm>
        </p:grpSpPr>
        <p:sp>
          <p:nvSpPr>
            <p:cNvPr id="798" name="Google Shape;798;p39">
              <a:extLst>
                <a:ext uri="{FF2B5EF4-FFF2-40B4-BE49-F238E27FC236}">
                  <a16:creationId xmlns:a16="http://schemas.microsoft.com/office/drawing/2014/main" id="{323654CB-18ED-2EE3-9E1A-F49D227B8426}"/>
                </a:ext>
              </a:extLst>
            </p:cNvPr>
            <p:cNvSpPr/>
            <p:nvPr/>
          </p:nvSpPr>
          <p:spPr>
            <a:xfrm>
              <a:off x="806600" y="1691825"/>
              <a:ext cx="2327400" cy="13212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9" name="Google Shape;799;p39">
              <a:extLst>
                <a:ext uri="{FF2B5EF4-FFF2-40B4-BE49-F238E27FC236}">
                  <a16:creationId xmlns:a16="http://schemas.microsoft.com/office/drawing/2014/main" id="{801B42F8-6AE9-FB02-EF7C-9993BC77510A}"/>
                </a:ext>
              </a:extLst>
            </p:cNvPr>
            <p:cNvGrpSpPr/>
            <p:nvPr/>
          </p:nvGrpSpPr>
          <p:grpSpPr>
            <a:xfrm>
              <a:off x="715100" y="1600325"/>
              <a:ext cx="2327400" cy="1321200"/>
              <a:chOff x="715100" y="1600325"/>
              <a:chExt cx="2327400" cy="1321200"/>
            </a:xfrm>
          </p:grpSpPr>
          <p:sp>
            <p:nvSpPr>
              <p:cNvPr id="800" name="Google Shape;800;p39">
                <a:extLst>
                  <a:ext uri="{FF2B5EF4-FFF2-40B4-BE49-F238E27FC236}">
                    <a16:creationId xmlns:a16="http://schemas.microsoft.com/office/drawing/2014/main" id="{5E92B5F4-E8AB-F28D-20C8-2B2F9D8F9B4B}"/>
                  </a:ext>
                </a:extLst>
              </p:cNvPr>
              <p:cNvSpPr/>
              <p:nvPr/>
            </p:nvSpPr>
            <p:spPr>
              <a:xfrm>
                <a:off x="715100" y="1600325"/>
                <a:ext cx="2327400" cy="13212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801" name="Google Shape;801;p39">
                <a:extLst>
                  <a:ext uri="{FF2B5EF4-FFF2-40B4-BE49-F238E27FC236}">
                    <a16:creationId xmlns:a16="http://schemas.microsoft.com/office/drawing/2014/main" id="{ABBE9146-618D-3299-5F61-3429B016973E}"/>
                  </a:ext>
                </a:extLst>
              </p:cNvPr>
              <p:cNvCxnSpPr/>
              <p:nvPr/>
            </p:nvCxnSpPr>
            <p:spPr>
              <a:xfrm>
                <a:off x="722125" y="1783325"/>
                <a:ext cx="23157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02" name="Google Shape;802;p39">
            <a:extLst>
              <a:ext uri="{FF2B5EF4-FFF2-40B4-BE49-F238E27FC236}">
                <a16:creationId xmlns:a16="http://schemas.microsoft.com/office/drawing/2014/main" id="{7D419780-EB4B-AFED-3B9F-79E631B882BB}"/>
              </a:ext>
            </a:extLst>
          </p:cNvPr>
          <p:cNvGrpSpPr/>
          <p:nvPr/>
        </p:nvGrpSpPr>
        <p:grpSpPr>
          <a:xfrm>
            <a:off x="3408470" y="1600325"/>
            <a:ext cx="2418900" cy="1412700"/>
            <a:chOff x="715100" y="1600325"/>
            <a:chExt cx="2418900" cy="1412700"/>
          </a:xfrm>
        </p:grpSpPr>
        <p:sp>
          <p:nvSpPr>
            <p:cNvPr id="803" name="Google Shape;803;p39">
              <a:extLst>
                <a:ext uri="{FF2B5EF4-FFF2-40B4-BE49-F238E27FC236}">
                  <a16:creationId xmlns:a16="http://schemas.microsoft.com/office/drawing/2014/main" id="{78981F62-7CD3-0F1E-DDD7-35F6674CD9E7}"/>
                </a:ext>
              </a:extLst>
            </p:cNvPr>
            <p:cNvSpPr/>
            <p:nvPr/>
          </p:nvSpPr>
          <p:spPr>
            <a:xfrm>
              <a:off x="806600" y="1691825"/>
              <a:ext cx="2327400" cy="13212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4" name="Google Shape;804;p39">
              <a:extLst>
                <a:ext uri="{FF2B5EF4-FFF2-40B4-BE49-F238E27FC236}">
                  <a16:creationId xmlns:a16="http://schemas.microsoft.com/office/drawing/2014/main" id="{4A3C1830-0B52-6CCE-B590-9219F377EB20}"/>
                </a:ext>
              </a:extLst>
            </p:cNvPr>
            <p:cNvGrpSpPr/>
            <p:nvPr/>
          </p:nvGrpSpPr>
          <p:grpSpPr>
            <a:xfrm>
              <a:off x="715100" y="1600325"/>
              <a:ext cx="2327400" cy="1321200"/>
              <a:chOff x="715100" y="1600325"/>
              <a:chExt cx="2327400" cy="1321200"/>
            </a:xfrm>
          </p:grpSpPr>
          <p:sp>
            <p:nvSpPr>
              <p:cNvPr id="805" name="Google Shape;805;p39">
                <a:extLst>
                  <a:ext uri="{FF2B5EF4-FFF2-40B4-BE49-F238E27FC236}">
                    <a16:creationId xmlns:a16="http://schemas.microsoft.com/office/drawing/2014/main" id="{538691B2-E0D9-567A-7915-9C9533ECFA61}"/>
                  </a:ext>
                </a:extLst>
              </p:cNvPr>
              <p:cNvSpPr/>
              <p:nvPr/>
            </p:nvSpPr>
            <p:spPr>
              <a:xfrm>
                <a:off x="715100" y="1600325"/>
                <a:ext cx="2327400" cy="13212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806" name="Google Shape;806;p39">
                <a:extLst>
                  <a:ext uri="{FF2B5EF4-FFF2-40B4-BE49-F238E27FC236}">
                    <a16:creationId xmlns:a16="http://schemas.microsoft.com/office/drawing/2014/main" id="{0B2BB91B-6171-26F3-5830-3FF113218630}"/>
                  </a:ext>
                </a:extLst>
              </p:cNvPr>
              <p:cNvCxnSpPr/>
              <p:nvPr/>
            </p:nvCxnSpPr>
            <p:spPr>
              <a:xfrm>
                <a:off x="722125" y="1783325"/>
                <a:ext cx="23157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07" name="Google Shape;807;p39">
            <a:extLst>
              <a:ext uri="{FF2B5EF4-FFF2-40B4-BE49-F238E27FC236}">
                <a16:creationId xmlns:a16="http://schemas.microsoft.com/office/drawing/2014/main" id="{1ACB61BB-05FB-5C1F-0EAA-5AF79E55D998}"/>
              </a:ext>
            </a:extLst>
          </p:cNvPr>
          <p:cNvGrpSpPr/>
          <p:nvPr/>
        </p:nvGrpSpPr>
        <p:grpSpPr>
          <a:xfrm>
            <a:off x="715100" y="1600325"/>
            <a:ext cx="2418900" cy="1412700"/>
            <a:chOff x="715100" y="1600325"/>
            <a:chExt cx="2418900" cy="1412700"/>
          </a:xfrm>
        </p:grpSpPr>
        <p:sp>
          <p:nvSpPr>
            <p:cNvPr id="808" name="Google Shape;808;p39">
              <a:extLst>
                <a:ext uri="{FF2B5EF4-FFF2-40B4-BE49-F238E27FC236}">
                  <a16:creationId xmlns:a16="http://schemas.microsoft.com/office/drawing/2014/main" id="{D208F670-AA1F-0874-AF76-15FE5FA6CBB6}"/>
                </a:ext>
              </a:extLst>
            </p:cNvPr>
            <p:cNvSpPr/>
            <p:nvPr/>
          </p:nvSpPr>
          <p:spPr>
            <a:xfrm>
              <a:off x="806600" y="1691825"/>
              <a:ext cx="2327400" cy="13212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9" name="Google Shape;809;p39">
              <a:extLst>
                <a:ext uri="{FF2B5EF4-FFF2-40B4-BE49-F238E27FC236}">
                  <a16:creationId xmlns:a16="http://schemas.microsoft.com/office/drawing/2014/main" id="{306F9497-2DD9-A751-953C-732C6579EAB0}"/>
                </a:ext>
              </a:extLst>
            </p:cNvPr>
            <p:cNvGrpSpPr/>
            <p:nvPr/>
          </p:nvGrpSpPr>
          <p:grpSpPr>
            <a:xfrm>
              <a:off x="715100" y="1600325"/>
              <a:ext cx="2327400" cy="1321200"/>
              <a:chOff x="715100" y="1600325"/>
              <a:chExt cx="2327400" cy="1321200"/>
            </a:xfrm>
          </p:grpSpPr>
          <p:sp>
            <p:nvSpPr>
              <p:cNvPr id="810" name="Google Shape;810;p39">
                <a:extLst>
                  <a:ext uri="{FF2B5EF4-FFF2-40B4-BE49-F238E27FC236}">
                    <a16:creationId xmlns:a16="http://schemas.microsoft.com/office/drawing/2014/main" id="{38CB9802-A263-2A2A-FE1D-1F432B2F26D0}"/>
                  </a:ext>
                </a:extLst>
              </p:cNvPr>
              <p:cNvSpPr/>
              <p:nvPr/>
            </p:nvSpPr>
            <p:spPr>
              <a:xfrm>
                <a:off x="715100" y="1600325"/>
                <a:ext cx="2327400" cy="13212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811" name="Google Shape;811;p39">
                <a:extLst>
                  <a:ext uri="{FF2B5EF4-FFF2-40B4-BE49-F238E27FC236}">
                    <a16:creationId xmlns:a16="http://schemas.microsoft.com/office/drawing/2014/main" id="{E16FFA5A-475D-170C-E3CA-2F587C4CDBBC}"/>
                  </a:ext>
                </a:extLst>
              </p:cNvPr>
              <p:cNvCxnSpPr/>
              <p:nvPr/>
            </p:nvCxnSpPr>
            <p:spPr>
              <a:xfrm>
                <a:off x="722125" y="1783325"/>
                <a:ext cx="23157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813" name="Google Shape;813;p39">
            <a:extLst>
              <a:ext uri="{FF2B5EF4-FFF2-40B4-BE49-F238E27FC236}">
                <a16:creationId xmlns:a16="http://schemas.microsoft.com/office/drawing/2014/main" id="{DBF5D058-33B9-BF0D-BD0C-5521FDCCE1DE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756160" y="2054057"/>
            <a:ext cx="2194500" cy="41373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 Section 3</a:t>
            </a:r>
            <a:endParaRPr sz="2000" dirty="0"/>
          </a:p>
        </p:txBody>
      </p:sp>
      <p:sp>
        <p:nvSpPr>
          <p:cNvPr id="818" name="Google Shape;818;p39">
            <a:extLst>
              <a:ext uri="{FF2B5EF4-FFF2-40B4-BE49-F238E27FC236}">
                <a16:creationId xmlns:a16="http://schemas.microsoft.com/office/drawing/2014/main" id="{D8367329-62AE-D8E5-0B25-C9B796BA8F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5100" y="731525"/>
            <a:ext cx="77139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Maine Registration Types</a:t>
            </a:r>
            <a:endParaRPr dirty="0"/>
          </a:p>
        </p:txBody>
      </p:sp>
      <p:sp>
        <p:nvSpPr>
          <p:cNvPr id="825" name="Google Shape;825;p39">
            <a:extLst>
              <a:ext uri="{FF2B5EF4-FFF2-40B4-BE49-F238E27FC236}">
                <a16:creationId xmlns:a16="http://schemas.microsoft.com/office/drawing/2014/main" id="{9D960D3B-DF92-31DF-9502-6AA7AB7BD367}"/>
              </a:ext>
            </a:extLst>
          </p:cNvPr>
          <p:cNvSpPr/>
          <p:nvPr/>
        </p:nvSpPr>
        <p:spPr>
          <a:xfrm>
            <a:off x="7971700" y="1081625"/>
            <a:ext cx="457207" cy="59636"/>
          </a:xfrm>
          <a:custGeom>
            <a:avLst/>
            <a:gdLst/>
            <a:ahLst/>
            <a:cxnLst/>
            <a:rect l="l" t="t" r="r" b="b"/>
            <a:pathLst>
              <a:path w="8294" h="952" extrusionOk="0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39">
            <a:extLst>
              <a:ext uri="{FF2B5EF4-FFF2-40B4-BE49-F238E27FC236}">
                <a16:creationId xmlns:a16="http://schemas.microsoft.com/office/drawing/2014/main" id="{8726CDD6-91FA-F315-8649-CA0309CD3AF5}"/>
              </a:ext>
            </a:extLst>
          </p:cNvPr>
          <p:cNvSpPr/>
          <p:nvPr/>
        </p:nvSpPr>
        <p:spPr>
          <a:xfrm>
            <a:off x="7739360" y="932973"/>
            <a:ext cx="457196" cy="57149"/>
          </a:xfrm>
          <a:custGeom>
            <a:avLst/>
            <a:gdLst/>
            <a:ahLst/>
            <a:cxnLst/>
            <a:rect l="l" t="t" r="r" b="b"/>
            <a:pathLst>
              <a:path w="11732" h="1391" extrusionOk="0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9">
            <a:extLst>
              <a:ext uri="{FF2B5EF4-FFF2-40B4-BE49-F238E27FC236}">
                <a16:creationId xmlns:a16="http://schemas.microsoft.com/office/drawing/2014/main" id="{F67685EC-C7F9-0225-82FC-EB38DF19FF62}"/>
              </a:ext>
            </a:extLst>
          </p:cNvPr>
          <p:cNvSpPr/>
          <p:nvPr/>
        </p:nvSpPr>
        <p:spPr>
          <a:xfrm>
            <a:off x="715160" y="1252725"/>
            <a:ext cx="457208" cy="164590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813;p39">
            <a:extLst>
              <a:ext uri="{FF2B5EF4-FFF2-40B4-BE49-F238E27FC236}">
                <a16:creationId xmlns:a16="http://schemas.microsoft.com/office/drawing/2014/main" id="{2A05CF0D-FB8C-7FAD-FBC9-40B090A35A7C}"/>
              </a:ext>
            </a:extLst>
          </p:cNvPr>
          <p:cNvSpPr txBox="1">
            <a:spLocks/>
          </p:cNvSpPr>
          <p:nvPr/>
        </p:nvSpPr>
        <p:spPr>
          <a:xfrm>
            <a:off x="3458565" y="2071366"/>
            <a:ext cx="2194500" cy="41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sz="2000" dirty="0"/>
              <a:t>Adjuvants</a:t>
            </a:r>
          </a:p>
        </p:txBody>
      </p:sp>
      <p:sp>
        <p:nvSpPr>
          <p:cNvPr id="8" name="Google Shape;813;p39">
            <a:extLst>
              <a:ext uri="{FF2B5EF4-FFF2-40B4-BE49-F238E27FC236}">
                <a16:creationId xmlns:a16="http://schemas.microsoft.com/office/drawing/2014/main" id="{5D70BFED-3891-1699-CCED-82AC78E1826B}"/>
              </a:ext>
            </a:extLst>
          </p:cNvPr>
          <p:cNvSpPr txBox="1">
            <a:spLocks/>
          </p:cNvSpPr>
          <p:nvPr/>
        </p:nvSpPr>
        <p:spPr>
          <a:xfrm>
            <a:off x="6193340" y="2340449"/>
            <a:ext cx="2194500" cy="41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sz="2000" dirty="0"/>
              <a:t>25(b) Minimum Risk</a:t>
            </a:r>
          </a:p>
        </p:txBody>
      </p:sp>
      <p:sp>
        <p:nvSpPr>
          <p:cNvPr id="11" name="Google Shape;813;p39">
            <a:extLst>
              <a:ext uri="{FF2B5EF4-FFF2-40B4-BE49-F238E27FC236}">
                <a16:creationId xmlns:a16="http://schemas.microsoft.com/office/drawing/2014/main" id="{613241AE-BE9C-F7EB-39F5-A408B90762BB}"/>
              </a:ext>
            </a:extLst>
          </p:cNvPr>
          <p:cNvSpPr txBox="1">
            <a:spLocks/>
          </p:cNvSpPr>
          <p:nvPr/>
        </p:nvSpPr>
        <p:spPr>
          <a:xfrm>
            <a:off x="781125" y="3647064"/>
            <a:ext cx="2194500" cy="41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sz="2000" dirty="0"/>
              <a:t>2(ee)</a:t>
            </a:r>
          </a:p>
        </p:txBody>
      </p:sp>
      <p:sp>
        <p:nvSpPr>
          <p:cNvPr id="14" name="Google Shape;813;p39">
            <a:extLst>
              <a:ext uri="{FF2B5EF4-FFF2-40B4-BE49-F238E27FC236}">
                <a16:creationId xmlns:a16="http://schemas.microsoft.com/office/drawing/2014/main" id="{31F9B3F8-DDCF-7207-28C2-0476E38C42F0}"/>
              </a:ext>
            </a:extLst>
          </p:cNvPr>
          <p:cNvSpPr txBox="1">
            <a:spLocks/>
          </p:cNvSpPr>
          <p:nvPr/>
        </p:nvSpPr>
        <p:spPr>
          <a:xfrm>
            <a:off x="3474750" y="3647063"/>
            <a:ext cx="2194500" cy="41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sz="2000" dirty="0"/>
              <a:t>24(c) SLN</a:t>
            </a:r>
          </a:p>
        </p:txBody>
      </p:sp>
      <p:sp>
        <p:nvSpPr>
          <p:cNvPr id="17" name="Google Shape;813;p39">
            <a:extLst>
              <a:ext uri="{FF2B5EF4-FFF2-40B4-BE49-F238E27FC236}">
                <a16:creationId xmlns:a16="http://schemas.microsoft.com/office/drawing/2014/main" id="{4EDEF559-23CC-787F-66B3-18DDD8F67928}"/>
              </a:ext>
            </a:extLst>
          </p:cNvPr>
          <p:cNvSpPr txBox="1">
            <a:spLocks/>
          </p:cNvSpPr>
          <p:nvPr/>
        </p:nvSpPr>
        <p:spPr>
          <a:xfrm>
            <a:off x="6215714" y="3853930"/>
            <a:ext cx="2194500" cy="41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sz="2000" dirty="0"/>
              <a:t>Section 18 - EUP</a:t>
            </a:r>
          </a:p>
        </p:txBody>
      </p:sp>
    </p:spTree>
    <p:extLst>
      <p:ext uri="{BB962C8B-B14F-4D97-AF65-F5344CB8AC3E}">
        <p14:creationId xmlns:p14="http://schemas.microsoft.com/office/powerpoint/2010/main" val="1850917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>
          <a:extLst>
            <a:ext uri="{FF2B5EF4-FFF2-40B4-BE49-F238E27FC236}">
              <a16:creationId xmlns:a16="http://schemas.microsoft.com/office/drawing/2014/main" id="{BCD6478B-9F92-E422-5EFA-CFBBC6CDC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p31">
            <a:extLst>
              <a:ext uri="{FF2B5EF4-FFF2-40B4-BE49-F238E27FC236}">
                <a16:creationId xmlns:a16="http://schemas.microsoft.com/office/drawing/2014/main" id="{B0BDBE7B-47FB-3868-D2FF-4764A5F7D3FC}"/>
              </a:ext>
            </a:extLst>
          </p:cNvPr>
          <p:cNvGrpSpPr/>
          <p:nvPr/>
        </p:nvGrpSpPr>
        <p:grpSpPr>
          <a:xfrm>
            <a:off x="2686050" y="3195851"/>
            <a:ext cx="3771900" cy="1412550"/>
            <a:chOff x="4754850" y="1600325"/>
            <a:chExt cx="3771900" cy="1412550"/>
          </a:xfrm>
        </p:grpSpPr>
        <p:sp>
          <p:nvSpPr>
            <p:cNvPr id="484" name="Google Shape;484;p31">
              <a:extLst>
                <a:ext uri="{FF2B5EF4-FFF2-40B4-BE49-F238E27FC236}">
                  <a16:creationId xmlns:a16="http://schemas.microsoft.com/office/drawing/2014/main" id="{8C4A9202-61CB-45AF-D065-EDD56415594F}"/>
                </a:ext>
              </a:extLst>
            </p:cNvPr>
            <p:cNvSpPr/>
            <p:nvPr/>
          </p:nvSpPr>
          <p:spPr>
            <a:xfrm>
              <a:off x="4852650" y="169167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>
              <a:extLst>
                <a:ext uri="{FF2B5EF4-FFF2-40B4-BE49-F238E27FC236}">
                  <a16:creationId xmlns:a16="http://schemas.microsoft.com/office/drawing/2014/main" id="{8CB9B815-1235-9415-BD86-D3446EA7C408}"/>
                </a:ext>
              </a:extLst>
            </p:cNvPr>
            <p:cNvSpPr/>
            <p:nvPr/>
          </p:nvSpPr>
          <p:spPr>
            <a:xfrm>
              <a:off x="4754850" y="160032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86" name="Google Shape;486;p31">
              <a:extLst>
                <a:ext uri="{FF2B5EF4-FFF2-40B4-BE49-F238E27FC236}">
                  <a16:creationId xmlns:a16="http://schemas.microsoft.com/office/drawing/2014/main" id="{6DFF8112-60DC-E99D-A4D7-33C8F89E77E4}"/>
                </a:ext>
              </a:extLst>
            </p:cNvPr>
            <p:cNvCxnSpPr/>
            <p:nvPr/>
          </p:nvCxnSpPr>
          <p:spPr>
            <a:xfrm>
              <a:off x="4754850" y="1783325"/>
              <a:ext cx="36744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87" name="Google Shape;487;p31">
            <a:extLst>
              <a:ext uri="{FF2B5EF4-FFF2-40B4-BE49-F238E27FC236}">
                <a16:creationId xmlns:a16="http://schemas.microsoft.com/office/drawing/2014/main" id="{62FDBA92-5BFB-288C-480B-181D8E9534BC}"/>
              </a:ext>
            </a:extLst>
          </p:cNvPr>
          <p:cNvGrpSpPr/>
          <p:nvPr/>
        </p:nvGrpSpPr>
        <p:grpSpPr>
          <a:xfrm>
            <a:off x="715100" y="1600313"/>
            <a:ext cx="3771900" cy="1412550"/>
            <a:chOff x="4754850" y="1600325"/>
            <a:chExt cx="3771900" cy="1412550"/>
          </a:xfrm>
        </p:grpSpPr>
        <p:sp>
          <p:nvSpPr>
            <p:cNvPr id="488" name="Google Shape;488;p31">
              <a:extLst>
                <a:ext uri="{FF2B5EF4-FFF2-40B4-BE49-F238E27FC236}">
                  <a16:creationId xmlns:a16="http://schemas.microsoft.com/office/drawing/2014/main" id="{D655CD2C-6AC0-FECB-1AFF-AA057BFF1259}"/>
                </a:ext>
              </a:extLst>
            </p:cNvPr>
            <p:cNvSpPr/>
            <p:nvPr/>
          </p:nvSpPr>
          <p:spPr>
            <a:xfrm>
              <a:off x="4852650" y="169167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>
              <a:extLst>
                <a:ext uri="{FF2B5EF4-FFF2-40B4-BE49-F238E27FC236}">
                  <a16:creationId xmlns:a16="http://schemas.microsoft.com/office/drawing/2014/main" id="{A50F96F5-C715-D7BC-9C29-813CBA604DC1}"/>
                </a:ext>
              </a:extLst>
            </p:cNvPr>
            <p:cNvSpPr/>
            <p:nvPr/>
          </p:nvSpPr>
          <p:spPr>
            <a:xfrm>
              <a:off x="4754850" y="160032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90" name="Google Shape;490;p31">
              <a:extLst>
                <a:ext uri="{FF2B5EF4-FFF2-40B4-BE49-F238E27FC236}">
                  <a16:creationId xmlns:a16="http://schemas.microsoft.com/office/drawing/2014/main" id="{7F0973CE-13AF-6266-AFBC-5340A2CA3476}"/>
                </a:ext>
              </a:extLst>
            </p:cNvPr>
            <p:cNvCxnSpPr/>
            <p:nvPr/>
          </p:nvCxnSpPr>
          <p:spPr>
            <a:xfrm>
              <a:off x="4754850" y="1783325"/>
              <a:ext cx="36744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91" name="Google Shape;491;p31">
            <a:extLst>
              <a:ext uri="{FF2B5EF4-FFF2-40B4-BE49-F238E27FC236}">
                <a16:creationId xmlns:a16="http://schemas.microsoft.com/office/drawing/2014/main" id="{1F7DA33B-3409-8926-7763-DB18146E389C}"/>
              </a:ext>
            </a:extLst>
          </p:cNvPr>
          <p:cNvGrpSpPr/>
          <p:nvPr/>
        </p:nvGrpSpPr>
        <p:grpSpPr>
          <a:xfrm>
            <a:off x="4754850" y="1600313"/>
            <a:ext cx="3771900" cy="1412550"/>
            <a:chOff x="4754850" y="1600325"/>
            <a:chExt cx="3771900" cy="1412550"/>
          </a:xfrm>
        </p:grpSpPr>
        <p:sp>
          <p:nvSpPr>
            <p:cNvPr id="492" name="Google Shape;492;p31">
              <a:extLst>
                <a:ext uri="{FF2B5EF4-FFF2-40B4-BE49-F238E27FC236}">
                  <a16:creationId xmlns:a16="http://schemas.microsoft.com/office/drawing/2014/main" id="{E0D98787-31DE-B970-99D3-DDF82B76A510}"/>
                </a:ext>
              </a:extLst>
            </p:cNvPr>
            <p:cNvSpPr/>
            <p:nvPr/>
          </p:nvSpPr>
          <p:spPr>
            <a:xfrm>
              <a:off x="4852650" y="169167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>
              <a:extLst>
                <a:ext uri="{FF2B5EF4-FFF2-40B4-BE49-F238E27FC236}">
                  <a16:creationId xmlns:a16="http://schemas.microsoft.com/office/drawing/2014/main" id="{D9B56CD0-87DD-6F00-E07D-2A68C4A26591}"/>
                </a:ext>
              </a:extLst>
            </p:cNvPr>
            <p:cNvSpPr/>
            <p:nvPr/>
          </p:nvSpPr>
          <p:spPr>
            <a:xfrm>
              <a:off x="4754850" y="160032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cxnSp>
          <p:nvCxnSpPr>
            <p:cNvPr id="494" name="Google Shape;494;p31">
              <a:extLst>
                <a:ext uri="{FF2B5EF4-FFF2-40B4-BE49-F238E27FC236}">
                  <a16:creationId xmlns:a16="http://schemas.microsoft.com/office/drawing/2014/main" id="{A1DF815B-1D71-4C15-2D85-D5E1A21AA4EA}"/>
                </a:ext>
              </a:extLst>
            </p:cNvPr>
            <p:cNvCxnSpPr/>
            <p:nvPr/>
          </p:nvCxnSpPr>
          <p:spPr>
            <a:xfrm>
              <a:off x="4754850" y="1783325"/>
              <a:ext cx="36744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95" name="Google Shape;495;p31">
            <a:extLst>
              <a:ext uri="{FF2B5EF4-FFF2-40B4-BE49-F238E27FC236}">
                <a16:creationId xmlns:a16="http://schemas.microsoft.com/office/drawing/2014/main" id="{FD8D5C12-889A-0D4B-12CA-EA5B16FE21D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14800" y="1802875"/>
            <a:ext cx="3620676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ptos Black" panose="020B0004020202020204" pitchFamily="34" charset="0"/>
              </a:rPr>
              <a:t>Section 3</a:t>
            </a:r>
            <a:endParaRPr dirty="0">
              <a:latin typeface="Aptos Black" panose="020B0004020202020204" pitchFamily="34" charset="0"/>
            </a:endParaRPr>
          </a:p>
        </p:txBody>
      </p:sp>
      <p:sp>
        <p:nvSpPr>
          <p:cNvPr id="496" name="Google Shape;496;p31">
            <a:extLst>
              <a:ext uri="{FF2B5EF4-FFF2-40B4-BE49-F238E27FC236}">
                <a16:creationId xmlns:a16="http://schemas.microsoft.com/office/drawing/2014/main" id="{3CAAACBD-C2A4-C2D1-4CCA-0B65A85560BD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2686050" y="3415741"/>
            <a:ext cx="4303948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ptos Black" panose="020B0004020202020204" pitchFamily="34" charset="0"/>
              </a:rPr>
              <a:t>Minimum Risk – 25(b)</a:t>
            </a:r>
            <a:endParaRPr dirty="0">
              <a:latin typeface="Aptos Black" panose="020B0004020202020204" pitchFamily="34" charset="0"/>
            </a:endParaRPr>
          </a:p>
        </p:txBody>
      </p:sp>
      <p:sp>
        <p:nvSpPr>
          <p:cNvPr id="497" name="Google Shape;497;p31">
            <a:extLst>
              <a:ext uri="{FF2B5EF4-FFF2-40B4-BE49-F238E27FC236}">
                <a16:creationId xmlns:a16="http://schemas.microsoft.com/office/drawing/2014/main" id="{F9525A69-7ACA-4E22-D4EC-D0C035C2C34F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4754550" y="1803588"/>
            <a:ext cx="3620416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ptos Black" panose="020B0004020202020204" pitchFamily="34" charset="0"/>
              </a:rPr>
              <a:t>Adjuvants</a:t>
            </a:r>
            <a:endParaRPr dirty="0">
              <a:latin typeface="Aptos Black" panose="020B0004020202020204" pitchFamily="34" charset="0"/>
            </a:endParaRPr>
          </a:p>
        </p:txBody>
      </p:sp>
      <p:sp>
        <p:nvSpPr>
          <p:cNvPr id="499" name="Google Shape;499;p31">
            <a:extLst>
              <a:ext uri="{FF2B5EF4-FFF2-40B4-BE49-F238E27FC236}">
                <a16:creationId xmlns:a16="http://schemas.microsoft.com/office/drawing/2014/main" id="{17803A2D-7890-5D92-BE3F-912E79E4E042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1363647" y="2206710"/>
            <a:ext cx="237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dirty="0"/>
              <a:t>EPA Registered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dirty="0"/>
              <a:t>State Registered</a:t>
            </a:r>
            <a:endParaRPr dirty="0"/>
          </a:p>
        </p:txBody>
      </p:sp>
      <p:sp>
        <p:nvSpPr>
          <p:cNvPr id="501" name="Google Shape;501;p31">
            <a:extLst>
              <a:ext uri="{FF2B5EF4-FFF2-40B4-BE49-F238E27FC236}">
                <a16:creationId xmlns:a16="http://schemas.microsoft.com/office/drawing/2014/main" id="{8E5A0352-AD4C-4E81-0723-ABAC39DB076A}"/>
              </a:ext>
            </a:extLst>
          </p:cNvPr>
          <p:cNvSpPr txBox="1">
            <a:spLocks noGrp="1"/>
          </p:cNvSpPr>
          <p:nvPr>
            <p:ph type="subTitle" idx="7"/>
          </p:nvPr>
        </p:nvSpPr>
        <p:spPr>
          <a:xfrm>
            <a:off x="4838024" y="2200629"/>
            <a:ext cx="3522316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dirty="0"/>
              <a:t>EPA Exempt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dirty="0"/>
              <a:t>State Registered (ME)</a:t>
            </a:r>
            <a:endParaRPr dirty="0"/>
          </a:p>
        </p:txBody>
      </p:sp>
      <p:sp>
        <p:nvSpPr>
          <p:cNvPr id="503" name="Google Shape;503;p31">
            <a:extLst>
              <a:ext uri="{FF2B5EF4-FFF2-40B4-BE49-F238E27FC236}">
                <a16:creationId xmlns:a16="http://schemas.microsoft.com/office/drawing/2014/main" id="{8CF12C7E-E95A-A78C-6E1B-4D85E0043054}"/>
              </a:ext>
            </a:extLst>
          </p:cNvPr>
          <p:cNvSpPr txBox="1">
            <a:spLocks noGrp="1"/>
          </p:cNvSpPr>
          <p:nvPr>
            <p:ph type="subTitle" idx="9"/>
          </p:nvPr>
        </p:nvSpPr>
        <p:spPr>
          <a:xfrm>
            <a:off x="2783850" y="3833056"/>
            <a:ext cx="3227502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dirty="0"/>
              <a:t>EPA Exempt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dirty="0"/>
              <a:t>State Registered (ME)</a:t>
            </a:r>
            <a:endParaRPr dirty="0"/>
          </a:p>
        </p:txBody>
      </p:sp>
      <p:sp>
        <p:nvSpPr>
          <p:cNvPr id="504" name="Google Shape;504;p31">
            <a:extLst>
              <a:ext uri="{FF2B5EF4-FFF2-40B4-BE49-F238E27FC236}">
                <a16:creationId xmlns:a16="http://schemas.microsoft.com/office/drawing/2014/main" id="{DD723F63-04E9-A904-1B78-8C1931BEF02E}"/>
              </a:ext>
            </a:extLst>
          </p:cNvPr>
          <p:cNvSpPr txBox="1">
            <a:spLocks noGrp="1"/>
          </p:cNvSpPr>
          <p:nvPr>
            <p:ph type="title" idx="15"/>
          </p:nvPr>
        </p:nvSpPr>
        <p:spPr>
          <a:xfrm>
            <a:off x="715650" y="731525"/>
            <a:ext cx="77133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Aptos Black" panose="020B0004020202020204" pitchFamily="34" charset="0"/>
              </a:rPr>
              <a:t>Most Common Registration Types</a:t>
            </a:r>
            <a:endParaRPr sz="2800" dirty="0">
              <a:latin typeface="Aptos Black" panose="020B0004020202020204" pitchFamily="34" charset="0"/>
            </a:endParaRPr>
          </a:p>
        </p:txBody>
      </p:sp>
      <p:sp>
        <p:nvSpPr>
          <p:cNvPr id="508" name="Google Shape;508;p31">
            <a:extLst>
              <a:ext uri="{FF2B5EF4-FFF2-40B4-BE49-F238E27FC236}">
                <a16:creationId xmlns:a16="http://schemas.microsoft.com/office/drawing/2014/main" id="{706D5F6D-FBAB-3F36-8891-531C356E3BB2}"/>
              </a:ext>
            </a:extLst>
          </p:cNvPr>
          <p:cNvSpPr/>
          <p:nvPr/>
        </p:nvSpPr>
        <p:spPr>
          <a:xfrm>
            <a:off x="7971738" y="1225982"/>
            <a:ext cx="457207" cy="59636"/>
          </a:xfrm>
          <a:custGeom>
            <a:avLst/>
            <a:gdLst/>
            <a:ahLst/>
            <a:cxnLst/>
            <a:rect l="l" t="t" r="r" b="b"/>
            <a:pathLst>
              <a:path w="8294" h="952" extrusionOk="0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31">
            <a:extLst>
              <a:ext uri="{FF2B5EF4-FFF2-40B4-BE49-F238E27FC236}">
                <a16:creationId xmlns:a16="http://schemas.microsoft.com/office/drawing/2014/main" id="{B64B6BCD-A94A-E902-9AF1-A294D2C2EB17}"/>
              </a:ext>
            </a:extLst>
          </p:cNvPr>
          <p:cNvSpPr/>
          <p:nvPr/>
        </p:nvSpPr>
        <p:spPr>
          <a:xfrm>
            <a:off x="7739398" y="1077330"/>
            <a:ext cx="457196" cy="57149"/>
          </a:xfrm>
          <a:custGeom>
            <a:avLst/>
            <a:gdLst/>
            <a:ahLst/>
            <a:cxnLst/>
            <a:rect l="l" t="t" r="r" b="b"/>
            <a:pathLst>
              <a:path w="11732" h="1391" extrusionOk="0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31">
            <a:extLst>
              <a:ext uri="{FF2B5EF4-FFF2-40B4-BE49-F238E27FC236}">
                <a16:creationId xmlns:a16="http://schemas.microsoft.com/office/drawing/2014/main" id="{1790236E-4369-CD1C-509E-652BBFA099A4}"/>
              </a:ext>
            </a:extLst>
          </p:cNvPr>
          <p:cNvSpPr/>
          <p:nvPr/>
        </p:nvSpPr>
        <p:spPr>
          <a:xfrm>
            <a:off x="715100" y="912725"/>
            <a:ext cx="457208" cy="164598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4189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40"/>
          <p:cNvSpPr txBox="1">
            <a:spLocks noGrp="1"/>
          </p:cNvSpPr>
          <p:nvPr>
            <p:ph type="subTitle" idx="4"/>
          </p:nvPr>
        </p:nvSpPr>
        <p:spPr>
          <a:xfrm>
            <a:off x="420987" y="1682744"/>
            <a:ext cx="5648877" cy="30320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/>
              <a:t>Federally Registered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/>
              <a:t>Assigned an EPA Registration Number*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/>
              <a:t>Have an Approved EPA Master Label</a:t>
            </a:r>
          </a:p>
          <a:p>
            <a:pPr marL="742950" lvl="1" indent="-285750" algn="l">
              <a:buFontTx/>
              <a:buChar char="-"/>
            </a:pPr>
            <a:r>
              <a:rPr lang="en-US" sz="2000" dirty="0"/>
              <a:t>The BPC Registrar (me) makes sure they match</a:t>
            </a:r>
          </a:p>
          <a:p>
            <a:pPr marL="742950" lvl="1" indent="-285750" algn="l">
              <a:buFontTx/>
              <a:buChar char="-"/>
            </a:pPr>
            <a:r>
              <a:rPr lang="en-US" sz="2000" dirty="0"/>
              <a:t>Always available publicly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Maine can be stricter, but not LESS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BPC can not reject a product unless there is a reason outlined in Maine statute, or rule. </a:t>
            </a:r>
          </a:p>
          <a:p>
            <a:pPr marL="742950" lvl="1" indent="-285750" algn="l">
              <a:buFontTx/>
              <a:buChar char="-"/>
            </a:pPr>
            <a:endParaRPr lang="en-US" sz="2000" dirty="0"/>
          </a:p>
          <a:p>
            <a:pPr marL="742950" lvl="1" indent="-285750" algn="l">
              <a:buFontTx/>
              <a:buChar char="-"/>
            </a:pPr>
            <a:endParaRPr sz="2000" dirty="0"/>
          </a:p>
        </p:txBody>
      </p:sp>
      <p:sp>
        <p:nvSpPr>
          <p:cNvPr id="837" name="Google Shape;837;p40"/>
          <p:cNvSpPr txBox="1">
            <a:spLocks noGrp="1"/>
          </p:cNvSpPr>
          <p:nvPr>
            <p:ph type="title"/>
          </p:nvPr>
        </p:nvSpPr>
        <p:spPr>
          <a:xfrm>
            <a:off x="-452462" y="630696"/>
            <a:ext cx="77157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ptos Black" panose="020B0004020202020204" pitchFamily="34" charset="0"/>
              </a:rPr>
              <a:t>Section 3 – EPA Registered</a:t>
            </a:r>
            <a:endParaRPr dirty="0">
              <a:latin typeface="Aptos Black" panose="020B0004020202020204" pitchFamily="34" charset="0"/>
            </a:endParaRPr>
          </a:p>
        </p:txBody>
      </p:sp>
      <p:sp>
        <p:nvSpPr>
          <p:cNvPr id="861" name="Google Shape;861;p40"/>
          <p:cNvSpPr/>
          <p:nvPr/>
        </p:nvSpPr>
        <p:spPr>
          <a:xfrm>
            <a:off x="7968357" y="4549783"/>
            <a:ext cx="457207" cy="59636"/>
          </a:xfrm>
          <a:custGeom>
            <a:avLst/>
            <a:gdLst/>
            <a:ahLst/>
            <a:cxnLst/>
            <a:rect l="l" t="t" r="r" b="b"/>
            <a:pathLst>
              <a:path w="8294" h="952" extrusionOk="0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40"/>
          <p:cNvSpPr/>
          <p:nvPr/>
        </p:nvSpPr>
        <p:spPr>
          <a:xfrm>
            <a:off x="7736017" y="4401131"/>
            <a:ext cx="457196" cy="57149"/>
          </a:xfrm>
          <a:custGeom>
            <a:avLst/>
            <a:gdLst/>
            <a:ahLst/>
            <a:cxnLst/>
            <a:rect l="l" t="t" r="r" b="b"/>
            <a:pathLst>
              <a:path w="11732" h="1391" extrusionOk="0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40"/>
          <p:cNvSpPr/>
          <p:nvPr/>
        </p:nvSpPr>
        <p:spPr>
          <a:xfrm>
            <a:off x="715160" y="1417325"/>
            <a:ext cx="457208" cy="164590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75;p33">
            <a:extLst>
              <a:ext uri="{FF2B5EF4-FFF2-40B4-BE49-F238E27FC236}">
                <a16:creationId xmlns:a16="http://schemas.microsoft.com/office/drawing/2014/main" id="{7DCE5EDD-2734-9036-C026-7B4F172EE641}"/>
              </a:ext>
            </a:extLst>
          </p:cNvPr>
          <p:cNvSpPr txBox="1">
            <a:spLocks/>
          </p:cNvSpPr>
          <p:nvPr/>
        </p:nvSpPr>
        <p:spPr>
          <a:xfrm>
            <a:off x="2057400" y="224035"/>
            <a:ext cx="5029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 Black"/>
              <a:buNone/>
              <a:defRPr sz="3500" b="0" i="0" u="none" strike="noStrike" cap="none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1600" dirty="0">
                <a:latin typeface="Karla" pitchFamily="2" charset="0"/>
              </a:rPr>
              <a:t>Section 3</a:t>
            </a:r>
          </a:p>
        </p:txBody>
      </p:sp>
      <p:grpSp>
        <p:nvGrpSpPr>
          <p:cNvPr id="13" name="Google Shape;1093;p49">
            <a:extLst>
              <a:ext uri="{FF2B5EF4-FFF2-40B4-BE49-F238E27FC236}">
                <a16:creationId xmlns:a16="http://schemas.microsoft.com/office/drawing/2014/main" id="{328DF99C-0A46-01FD-F6FC-91813FE4694E}"/>
              </a:ext>
            </a:extLst>
          </p:cNvPr>
          <p:cNvGrpSpPr/>
          <p:nvPr/>
        </p:nvGrpSpPr>
        <p:grpSpPr>
          <a:xfrm>
            <a:off x="6069864" y="2727677"/>
            <a:ext cx="3047455" cy="2339340"/>
            <a:chOff x="4799952" y="856995"/>
            <a:chExt cx="3718298" cy="3756180"/>
          </a:xfrm>
        </p:grpSpPr>
        <p:sp>
          <p:nvSpPr>
            <p:cNvPr id="14" name="Google Shape;1094;p49">
              <a:extLst>
                <a:ext uri="{FF2B5EF4-FFF2-40B4-BE49-F238E27FC236}">
                  <a16:creationId xmlns:a16="http://schemas.microsoft.com/office/drawing/2014/main" id="{C719BB03-C009-9BF6-DBA4-4FAE311BCE3A}"/>
                </a:ext>
              </a:extLst>
            </p:cNvPr>
            <p:cNvSpPr/>
            <p:nvPr/>
          </p:nvSpPr>
          <p:spPr>
            <a:xfrm>
              <a:off x="4844450" y="978975"/>
              <a:ext cx="3673800" cy="36342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" name="Google Shape;1095;p49">
              <a:extLst>
                <a:ext uri="{FF2B5EF4-FFF2-40B4-BE49-F238E27FC236}">
                  <a16:creationId xmlns:a16="http://schemas.microsoft.com/office/drawing/2014/main" id="{039DDB3C-2ECE-8DEF-E02D-1578C459F9D5}"/>
                </a:ext>
              </a:extLst>
            </p:cNvPr>
            <p:cNvGrpSpPr/>
            <p:nvPr/>
          </p:nvGrpSpPr>
          <p:grpSpPr>
            <a:xfrm>
              <a:off x="4799952" y="856995"/>
              <a:ext cx="3674100" cy="3616200"/>
              <a:chOff x="4799952" y="856995"/>
              <a:chExt cx="3674100" cy="3616200"/>
            </a:xfrm>
          </p:grpSpPr>
          <p:sp>
            <p:nvSpPr>
              <p:cNvPr id="16" name="Google Shape;1096;p49">
                <a:extLst>
                  <a:ext uri="{FF2B5EF4-FFF2-40B4-BE49-F238E27FC236}">
                    <a16:creationId xmlns:a16="http://schemas.microsoft.com/office/drawing/2014/main" id="{F39D05B1-660E-1138-89DE-A9D17255C21F}"/>
                  </a:ext>
                </a:extLst>
              </p:cNvPr>
              <p:cNvSpPr/>
              <p:nvPr/>
            </p:nvSpPr>
            <p:spPr>
              <a:xfrm>
                <a:off x="4799952" y="856995"/>
                <a:ext cx="3673800" cy="36162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cxnSp>
            <p:nvCxnSpPr>
              <p:cNvPr id="17" name="Google Shape;1097;p49">
                <a:extLst>
                  <a:ext uri="{FF2B5EF4-FFF2-40B4-BE49-F238E27FC236}">
                    <a16:creationId xmlns:a16="http://schemas.microsoft.com/office/drawing/2014/main" id="{8ED7F1B5-FAC3-59E5-7C31-4463875EB4C2}"/>
                  </a:ext>
                </a:extLst>
              </p:cNvPr>
              <p:cNvCxnSpPr/>
              <p:nvPr/>
            </p:nvCxnSpPr>
            <p:spPr>
              <a:xfrm>
                <a:off x="4799952" y="1302769"/>
                <a:ext cx="36741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8" name="Google Shape;1098;p49">
                <a:extLst>
                  <a:ext uri="{FF2B5EF4-FFF2-40B4-BE49-F238E27FC236}">
                    <a16:creationId xmlns:a16="http://schemas.microsoft.com/office/drawing/2014/main" id="{523F9F9D-7F6D-B77A-60BB-1C3B12D3B22D}"/>
                  </a:ext>
                </a:extLst>
              </p:cNvPr>
              <p:cNvGrpSpPr/>
              <p:nvPr/>
            </p:nvGrpSpPr>
            <p:grpSpPr>
              <a:xfrm>
                <a:off x="7492324" y="978977"/>
                <a:ext cx="845101" cy="183000"/>
                <a:chOff x="1605849" y="363963"/>
                <a:chExt cx="845101" cy="183000"/>
              </a:xfrm>
            </p:grpSpPr>
            <p:sp>
              <p:nvSpPr>
                <p:cNvPr id="19" name="Google Shape;1099;p49">
                  <a:extLst>
                    <a:ext uri="{FF2B5EF4-FFF2-40B4-BE49-F238E27FC236}">
                      <a16:creationId xmlns:a16="http://schemas.microsoft.com/office/drawing/2014/main" id="{9673509C-0FD7-3BAE-0394-46A1C9005128}"/>
                    </a:ext>
                  </a:extLst>
                </p:cNvPr>
                <p:cNvSpPr/>
                <p:nvPr/>
              </p:nvSpPr>
              <p:spPr>
                <a:xfrm>
                  <a:off x="1951450" y="367563"/>
                  <a:ext cx="179400" cy="179400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0" name="Google Shape;1100;p49">
                  <a:extLst>
                    <a:ext uri="{FF2B5EF4-FFF2-40B4-BE49-F238E27FC236}">
                      <a16:creationId xmlns:a16="http://schemas.microsoft.com/office/drawing/2014/main" id="{8300B943-4328-0C80-92FE-F82128C99152}"/>
                    </a:ext>
                  </a:extLst>
                </p:cNvPr>
                <p:cNvGrpSpPr/>
                <p:nvPr/>
              </p:nvGrpSpPr>
              <p:grpSpPr>
                <a:xfrm>
                  <a:off x="2267950" y="363963"/>
                  <a:ext cx="183000" cy="183000"/>
                  <a:chOff x="8225400" y="367488"/>
                  <a:chExt cx="183000" cy="183000"/>
                </a:xfrm>
              </p:grpSpPr>
              <p:cxnSp>
                <p:nvCxnSpPr>
                  <p:cNvPr id="22" name="Google Shape;1101;p49">
                    <a:extLst>
                      <a:ext uri="{FF2B5EF4-FFF2-40B4-BE49-F238E27FC236}">
                        <a16:creationId xmlns:a16="http://schemas.microsoft.com/office/drawing/2014/main" id="{D564908B-931B-B9C1-C999-B6C0BC95EFC3}"/>
                      </a:ext>
                    </a:extLst>
                  </p:cNvPr>
                  <p:cNvCxnSpPr/>
                  <p:nvPr/>
                </p:nvCxnSpPr>
                <p:spPr>
                  <a:xfrm>
                    <a:off x="8225400" y="367488"/>
                    <a:ext cx="183000" cy="18300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3" name="Google Shape;1102;p49">
                    <a:extLst>
                      <a:ext uri="{FF2B5EF4-FFF2-40B4-BE49-F238E27FC236}">
                        <a16:creationId xmlns:a16="http://schemas.microsoft.com/office/drawing/2014/main" id="{47F07F7E-1F88-1D41-183A-4FCF22FDA36B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8225400" y="367488"/>
                    <a:ext cx="183000" cy="18300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cxnSp>
              <p:nvCxnSpPr>
                <p:cNvPr id="21" name="Google Shape;1103;p49">
                  <a:extLst>
                    <a:ext uri="{FF2B5EF4-FFF2-40B4-BE49-F238E27FC236}">
                      <a16:creationId xmlns:a16="http://schemas.microsoft.com/office/drawing/2014/main" id="{CFDF6148-980B-9419-B889-C0CE938649BF}"/>
                    </a:ext>
                  </a:extLst>
                </p:cNvPr>
                <p:cNvCxnSpPr/>
                <p:nvPr/>
              </p:nvCxnSpPr>
              <p:spPr>
                <a:xfrm>
                  <a:off x="1605849" y="546963"/>
                  <a:ext cx="2085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24" name="Google Shape;837;p40">
            <a:extLst>
              <a:ext uri="{FF2B5EF4-FFF2-40B4-BE49-F238E27FC236}">
                <a16:creationId xmlns:a16="http://schemas.microsoft.com/office/drawing/2014/main" id="{ED0D6097-2204-41A1-F5FE-1C05BF9B23FF}"/>
              </a:ext>
            </a:extLst>
          </p:cNvPr>
          <p:cNvSpPr txBox="1">
            <a:spLocks/>
          </p:cNvSpPr>
          <p:nvPr/>
        </p:nvSpPr>
        <p:spPr>
          <a:xfrm>
            <a:off x="6331436" y="3031592"/>
            <a:ext cx="2522881" cy="35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 Black"/>
              <a:buNone/>
              <a:defRPr sz="3500" b="0" i="0" u="none" strike="noStrike" cap="none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Aptos Black" panose="020B0004020202020204" pitchFamily="34" charset="0"/>
              </a:rPr>
              <a:t>*BENEFIT*</a:t>
            </a:r>
          </a:p>
        </p:txBody>
      </p:sp>
      <p:pic>
        <p:nvPicPr>
          <p:cNvPr id="26" name="Picture 25" descr="Logo&#10;&#10;AI-generated content may be incorrect.">
            <a:extLst>
              <a:ext uri="{FF2B5EF4-FFF2-40B4-BE49-F238E27FC236}">
                <a16:creationId xmlns:a16="http://schemas.microsoft.com/office/drawing/2014/main" id="{5D12FA3E-0FF9-2B26-CDC6-3A26186DB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411" y="829627"/>
            <a:ext cx="1699119" cy="1699119"/>
          </a:xfrm>
          <a:prstGeom prst="rect">
            <a:avLst/>
          </a:prstGeom>
        </p:spPr>
      </p:pic>
      <p:sp>
        <p:nvSpPr>
          <p:cNvPr id="27" name="Google Shape;501;p31">
            <a:extLst>
              <a:ext uri="{FF2B5EF4-FFF2-40B4-BE49-F238E27FC236}">
                <a16:creationId xmlns:a16="http://schemas.microsoft.com/office/drawing/2014/main" id="{3A2858F6-CC26-E455-E2E5-8D1DF6866D37}"/>
              </a:ext>
            </a:extLst>
          </p:cNvPr>
          <p:cNvSpPr txBox="1">
            <a:spLocks/>
          </p:cNvSpPr>
          <p:nvPr/>
        </p:nvSpPr>
        <p:spPr>
          <a:xfrm>
            <a:off x="6068435" y="3464938"/>
            <a:ext cx="3048884" cy="1484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rgbClr val="FF0000"/>
                </a:solidFill>
                <a:latin typeface="Karla" pitchFamily="2" charset="0"/>
              </a:rPr>
              <a:t>Help create and shape state pesticide landscape</a:t>
            </a:r>
          </a:p>
          <a:p>
            <a:pPr algn="ctr"/>
            <a:endParaRPr lang="en-US" dirty="0">
              <a:solidFill>
                <a:srgbClr val="FF0000"/>
              </a:solidFill>
              <a:latin typeface="Karla" pitchFamily="2" charset="0"/>
            </a:endParaRPr>
          </a:p>
          <a:p>
            <a:pPr algn="ctr"/>
            <a:r>
              <a:rPr lang="en-US" dirty="0">
                <a:solidFill>
                  <a:srgbClr val="FF0000"/>
                </a:solidFill>
                <a:latin typeface="Karla" pitchFamily="2" charset="0"/>
              </a:rPr>
              <a:t>Mistake? Report it and we can request a fix from either the EPA or the company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" name="Google Shape;645;p35"/>
          <p:cNvGrpSpPr/>
          <p:nvPr/>
        </p:nvGrpSpPr>
        <p:grpSpPr>
          <a:xfrm>
            <a:off x="6163725" y="1595525"/>
            <a:ext cx="2198551" cy="2916600"/>
            <a:chOff x="6102151" y="1600325"/>
            <a:chExt cx="2418050" cy="2916600"/>
          </a:xfrm>
        </p:grpSpPr>
        <p:sp>
          <p:nvSpPr>
            <p:cNvPr id="646" name="Google Shape;646;p35"/>
            <p:cNvSpPr/>
            <p:nvPr/>
          </p:nvSpPr>
          <p:spPr>
            <a:xfrm>
              <a:off x="6193101" y="1691825"/>
              <a:ext cx="2327100" cy="28251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7" name="Google Shape;647;p35"/>
            <p:cNvGrpSpPr/>
            <p:nvPr/>
          </p:nvGrpSpPr>
          <p:grpSpPr>
            <a:xfrm>
              <a:off x="6102151" y="1600325"/>
              <a:ext cx="2327100" cy="2825100"/>
              <a:chOff x="715400" y="1600325"/>
              <a:chExt cx="2327100" cy="2825100"/>
            </a:xfrm>
          </p:grpSpPr>
          <p:sp>
            <p:nvSpPr>
              <p:cNvPr id="648" name="Google Shape;648;p35"/>
              <p:cNvSpPr/>
              <p:nvPr/>
            </p:nvSpPr>
            <p:spPr>
              <a:xfrm>
                <a:off x="715400" y="1600325"/>
                <a:ext cx="2327100" cy="28251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cxnSp>
            <p:nvCxnSpPr>
              <p:cNvPr id="649" name="Google Shape;649;p35"/>
              <p:cNvCxnSpPr/>
              <p:nvPr/>
            </p:nvCxnSpPr>
            <p:spPr>
              <a:xfrm>
                <a:off x="715400" y="1783325"/>
                <a:ext cx="23223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50" name="Google Shape;650;p35"/>
          <p:cNvGrpSpPr/>
          <p:nvPr/>
        </p:nvGrpSpPr>
        <p:grpSpPr>
          <a:xfrm>
            <a:off x="3502832" y="1595525"/>
            <a:ext cx="2197200" cy="2916600"/>
            <a:chOff x="3408500" y="1600325"/>
            <a:chExt cx="2418600" cy="2916600"/>
          </a:xfrm>
        </p:grpSpPr>
        <p:sp>
          <p:nvSpPr>
            <p:cNvPr id="651" name="Google Shape;651;p35"/>
            <p:cNvSpPr/>
            <p:nvPr/>
          </p:nvSpPr>
          <p:spPr>
            <a:xfrm>
              <a:off x="3500000" y="1691825"/>
              <a:ext cx="2327100" cy="28251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2" name="Google Shape;652;p35"/>
            <p:cNvGrpSpPr/>
            <p:nvPr/>
          </p:nvGrpSpPr>
          <p:grpSpPr>
            <a:xfrm>
              <a:off x="3408500" y="1600325"/>
              <a:ext cx="2327100" cy="2825100"/>
              <a:chOff x="715400" y="1600325"/>
              <a:chExt cx="2327100" cy="2825100"/>
            </a:xfrm>
          </p:grpSpPr>
          <p:sp>
            <p:nvSpPr>
              <p:cNvPr id="653" name="Google Shape;653;p35"/>
              <p:cNvSpPr/>
              <p:nvPr/>
            </p:nvSpPr>
            <p:spPr>
              <a:xfrm>
                <a:off x="715400" y="1600325"/>
                <a:ext cx="2327100" cy="28251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54" name="Google Shape;654;p35"/>
              <p:cNvCxnSpPr/>
              <p:nvPr/>
            </p:nvCxnSpPr>
            <p:spPr>
              <a:xfrm>
                <a:off x="715400" y="1783325"/>
                <a:ext cx="23223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55" name="Google Shape;655;p35"/>
          <p:cNvGrpSpPr/>
          <p:nvPr/>
        </p:nvGrpSpPr>
        <p:grpSpPr>
          <a:xfrm>
            <a:off x="943764" y="1595525"/>
            <a:ext cx="1966840" cy="2916600"/>
            <a:chOff x="715400" y="1600325"/>
            <a:chExt cx="2418600" cy="2916600"/>
          </a:xfrm>
        </p:grpSpPr>
        <p:sp>
          <p:nvSpPr>
            <p:cNvPr id="656" name="Google Shape;656;p35"/>
            <p:cNvSpPr/>
            <p:nvPr/>
          </p:nvSpPr>
          <p:spPr>
            <a:xfrm>
              <a:off x="806900" y="1691825"/>
              <a:ext cx="2327100" cy="28251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35"/>
            <p:cNvGrpSpPr/>
            <p:nvPr/>
          </p:nvGrpSpPr>
          <p:grpSpPr>
            <a:xfrm>
              <a:off x="715400" y="1600325"/>
              <a:ext cx="2327100" cy="2825100"/>
              <a:chOff x="715400" y="1600325"/>
              <a:chExt cx="2327100" cy="2825100"/>
            </a:xfrm>
          </p:grpSpPr>
          <p:sp>
            <p:nvSpPr>
              <p:cNvPr id="658" name="Google Shape;658;p35"/>
              <p:cNvSpPr/>
              <p:nvPr/>
            </p:nvSpPr>
            <p:spPr>
              <a:xfrm>
                <a:off x="715400" y="1600325"/>
                <a:ext cx="2327100" cy="28251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cxnSp>
            <p:nvCxnSpPr>
              <p:cNvPr id="659" name="Google Shape;659;p35"/>
              <p:cNvCxnSpPr/>
              <p:nvPr/>
            </p:nvCxnSpPr>
            <p:spPr>
              <a:xfrm>
                <a:off x="715400" y="1783325"/>
                <a:ext cx="23223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60" name="Google Shape;660;p35"/>
          <p:cNvSpPr txBox="1">
            <a:spLocks noGrp="1"/>
          </p:cNvSpPr>
          <p:nvPr>
            <p:ph type="subTitle" idx="1"/>
          </p:nvPr>
        </p:nvSpPr>
        <p:spPr>
          <a:xfrm>
            <a:off x="776709" y="2131325"/>
            <a:ext cx="21972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ptos Black" panose="020B0004020202020204" pitchFamily="34" charset="0"/>
              </a:rPr>
              <a:t>1234</a:t>
            </a:r>
            <a:endParaRPr dirty="0">
              <a:latin typeface="Aptos Black" panose="020B0004020202020204" pitchFamily="34" charset="0"/>
            </a:endParaRPr>
          </a:p>
        </p:txBody>
      </p:sp>
      <p:sp>
        <p:nvSpPr>
          <p:cNvPr id="661" name="Google Shape;661;p35"/>
          <p:cNvSpPr txBox="1">
            <a:spLocks noGrp="1"/>
          </p:cNvSpPr>
          <p:nvPr>
            <p:ph type="subTitle" idx="5"/>
          </p:nvPr>
        </p:nvSpPr>
        <p:spPr>
          <a:xfrm>
            <a:off x="3474179" y="2126751"/>
            <a:ext cx="21945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ptos Black" panose="020B0004020202020204" pitchFamily="34" charset="0"/>
              </a:rPr>
              <a:t>45</a:t>
            </a:r>
            <a:endParaRPr dirty="0">
              <a:latin typeface="Aptos Black" panose="020B0004020202020204" pitchFamily="34" charset="0"/>
            </a:endParaRPr>
          </a:p>
        </p:txBody>
      </p:sp>
      <p:sp>
        <p:nvSpPr>
          <p:cNvPr id="662" name="Google Shape;662;p35"/>
          <p:cNvSpPr txBox="1">
            <a:spLocks noGrp="1"/>
          </p:cNvSpPr>
          <p:nvPr>
            <p:ph type="subTitle" idx="6"/>
          </p:nvPr>
        </p:nvSpPr>
        <p:spPr>
          <a:xfrm>
            <a:off x="6175883" y="2134889"/>
            <a:ext cx="21945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ptos Black" panose="020B0004020202020204" pitchFamily="34" charset="0"/>
              </a:rPr>
              <a:t>67890</a:t>
            </a:r>
            <a:endParaRPr dirty="0">
              <a:latin typeface="Aptos Black" panose="020B0004020202020204" pitchFamily="34" charset="0"/>
            </a:endParaRPr>
          </a:p>
        </p:txBody>
      </p:sp>
      <p:sp>
        <p:nvSpPr>
          <p:cNvPr id="663" name="Google Shape;663;p35"/>
          <p:cNvSpPr txBox="1">
            <a:spLocks noGrp="1"/>
          </p:cNvSpPr>
          <p:nvPr>
            <p:ph type="title"/>
          </p:nvPr>
        </p:nvSpPr>
        <p:spPr>
          <a:xfrm>
            <a:off x="1018173" y="736362"/>
            <a:ext cx="77175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ptos Black" panose="020B0004020202020204" pitchFamily="34" charset="0"/>
              </a:rPr>
              <a:t>EPA Registration Numbers</a:t>
            </a:r>
            <a:endParaRPr dirty="0">
              <a:latin typeface="Aptos Black" panose="020B0004020202020204" pitchFamily="34" charset="0"/>
            </a:endParaRPr>
          </a:p>
        </p:txBody>
      </p:sp>
      <p:sp>
        <p:nvSpPr>
          <p:cNvPr id="664" name="Google Shape;664;p35"/>
          <p:cNvSpPr txBox="1">
            <a:spLocks noGrp="1"/>
          </p:cNvSpPr>
          <p:nvPr>
            <p:ph type="subTitle" idx="2"/>
          </p:nvPr>
        </p:nvSpPr>
        <p:spPr>
          <a:xfrm>
            <a:off x="918240" y="2814125"/>
            <a:ext cx="1892431" cy="11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EPA Company number of the “Basic Registrant” aka the owner of this formula</a:t>
            </a:r>
            <a:endParaRPr dirty="0"/>
          </a:p>
        </p:txBody>
      </p:sp>
      <p:sp>
        <p:nvSpPr>
          <p:cNvPr id="665" name="Google Shape;665;p35"/>
          <p:cNvSpPr txBox="1">
            <a:spLocks noGrp="1"/>
          </p:cNvSpPr>
          <p:nvPr>
            <p:ph type="subTitle" idx="3"/>
          </p:nvPr>
        </p:nvSpPr>
        <p:spPr>
          <a:xfrm>
            <a:off x="3474179" y="2853656"/>
            <a:ext cx="2194500" cy="11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Product number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is the 45</a:t>
            </a:r>
            <a:r>
              <a:rPr lang="en" baseline="30000" dirty="0"/>
              <a:t>th</a:t>
            </a:r>
            <a:r>
              <a:rPr lang="en" dirty="0"/>
              <a:t> product com</a:t>
            </a:r>
            <a:r>
              <a:rPr lang="en-US" dirty="0"/>
              <a:t>p</a:t>
            </a:r>
            <a:r>
              <a:rPr lang="en" dirty="0"/>
              <a:t>any “1234” has registered with the EPA</a:t>
            </a:r>
            <a:endParaRPr dirty="0"/>
          </a:p>
        </p:txBody>
      </p:sp>
      <p:sp>
        <p:nvSpPr>
          <p:cNvPr id="666" name="Google Shape;666;p35"/>
          <p:cNvSpPr txBox="1">
            <a:spLocks noGrp="1"/>
          </p:cNvSpPr>
          <p:nvPr>
            <p:ph type="subTitle" idx="4"/>
          </p:nvPr>
        </p:nvSpPr>
        <p:spPr>
          <a:xfrm>
            <a:off x="6145616" y="2853656"/>
            <a:ext cx="2194500" cy="15583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Supplimental Distributor EPA company number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Company “67890” has purchased the rights to sell company “1234”s formula #45</a:t>
            </a:r>
          </a:p>
        </p:txBody>
      </p:sp>
      <p:sp>
        <p:nvSpPr>
          <p:cNvPr id="2" name="Google Shape;575;p33">
            <a:extLst>
              <a:ext uri="{FF2B5EF4-FFF2-40B4-BE49-F238E27FC236}">
                <a16:creationId xmlns:a16="http://schemas.microsoft.com/office/drawing/2014/main" id="{AE44584B-4D6D-8FD4-3032-58A417C4AE57}"/>
              </a:ext>
            </a:extLst>
          </p:cNvPr>
          <p:cNvSpPr txBox="1">
            <a:spLocks/>
          </p:cNvSpPr>
          <p:nvPr/>
        </p:nvSpPr>
        <p:spPr>
          <a:xfrm>
            <a:off x="2057400" y="224035"/>
            <a:ext cx="5029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 Black"/>
              <a:buNone/>
              <a:defRPr sz="3500" b="0" i="0" u="none" strike="noStrike" cap="none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1600" dirty="0">
                <a:latin typeface="Karla" pitchFamily="2" charset="0"/>
              </a:rPr>
              <a:t>Section 3</a:t>
            </a:r>
          </a:p>
        </p:txBody>
      </p:sp>
      <p:sp>
        <p:nvSpPr>
          <p:cNvPr id="3" name="Google Shape;660;p35">
            <a:extLst>
              <a:ext uri="{FF2B5EF4-FFF2-40B4-BE49-F238E27FC236}">
                <a16:creationId xmlns:a16="http://schemas.microsoft.com/office/drawing/2014/main" id="{E918AAAF-B12A-ACA1-D2BF-19DAEE426D6E}"/>
              </a:ext>
            </a:extLst>
          </p:cNvPr>
          <p:cNvSpPr txBox="1">
            <a:spLocks/>
          </p:cNvSpPr>
          <p:nvPr/>
        </p:nvSpPr>
        <p:spPr>
          <a:xfrm>
            <a:off x="2116895" y="2266175"/>
            <a:ext cx="21972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" sz="4000" dirty="0"/>
              <a:t>-</a:t>
            </a:r>
          </a:p>
        </p:txBody>
      </p:sp>
      <p:sp>
        <p:nvSpPr>
          <p:cNvPr id="4" name="Google Shape;660;p35">
            <a:extLst>
              <a:ext uri="{FF2B5EF4-FFF2-40B4-BE49-F238E27FC236}">
                <a16:creationId xmlns:a16="http://schemas.microsoft.com/office/drawing/2014/main" id="{EC7705E6-C57A-1BA5-E990-E54D06AF70A3}"/>
              </a:ext>
            </a:extLst>
          </p:cNvPr>
          <p:cNvSpPr txBox="1">
            <a:spLocks/>
          </p:cNvSpPr>
          <p:nvPr/>
        </p:nvSpPr>
        <p:spPr>
          <a:xfrm>
            <a:off x="4842333" y="2246135"/>
            <a:ext cx="21972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" sz="4000" dirty="0"/>
              <a:t>-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>
          <a:extLst>
            <a:ext uri="{FF2B5EF4-FFF2-40B4-BE49-F238E27FC236}">
              <a16:creationId xmlns:a16="http://schemas.microsoft.com/office/drawing/2014/main" id="{8C461DD1-8D1B-4924-0DDB-E724BB062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35">
            <a:extLst>
              <a:ext uri="{FF2B5EF4-FFF2-40B4-BE49-F238E27FC236}">
                <a16:creationId xmlns:a16="http://schemas.microsoft.com/office/drawing/2014/main" id="{285CDCAA-4BED-5F64-BFD5-905C7E52C1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3764" y="701035"/>
            <a:ext cx="77175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ptos Black" panose="020B0004020202020204" pitchFamily="34" charset="0"/>
              </a:rPr>
              <a:t>EPA Registration Numbers</a:t>
            </a:r>
            <a:endParaRPr dirty="0">
              <a:latin typeface="Aptos Black" panose="020B0004020202020204" pitchFamily="34" charset="0"/>
            </a:endParaRPr>
          </a:p>
        </p:txBody>
      </p:sp>
      <p:sp>
        <p:nvSpPr>
          <p:cNvPr id="2" name="Google Shape;575;p33">
            <a:extLst>
              <a:ext uri="{FF2B5EF4-FFF2-40B4-BE49-F238E27FC236}">
                <a16:creationId xmlns:a16="http://schemas.microsoft.com/office/drawing/2014/main" id="{26B74715-ECA7-FEE9-E0AA-7FFB60A56B95}"/>
              </a:ext>
            </a:extLst>
          </p:cNvPr>
          <p:cNvSpPr txBox="1">
            <a:spLocks/>
          </p:cNvSpPr>
          <p:nvPr/>
        </p:nvSpPr>
        <p:spPr>
          <a:xfrm>
            <a:off x="2057400" y="224035"/>
            <a:ext cx="5029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 Black"/>
              <a:buNone/>
              <a:defRPr sz="3500" b="0" i="0" u="none" strike="noStrike" cap="none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1600" dirty="0">
                <a:latin typeface="Karla" pitchFamily="2" charset="0"/>
              </a:rPr>
              <a:t>Section 3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C8EC4F8-0F74-384E-E699-1BDAA4ACDCFB}"/>
              </a:ext>
            </a:extLst>
          </p:cNvPr>
          <p:cNvSpPr/>
          <p:nvPr/>
        </p:nvSpPr>
        <p:spPr>
          <a:xfrm rot="5400000">
            <a:off x="1925782" y="1133299"/>
            <a:ext cx="1614054" cy="2876901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F277219-ACD4-5E2C-5ECC-CF43F577E954}"/>
              </a:ext>
            </a:extLst>
          </p:cNvPr>
          <p:cNvSpPr/>
          <p:nvPr/>
        </p:nvSpPr>
        <p:spPr>
          <a:xfrm rot="5400000">
            <a:off x="5888184" y="1133299"/>
            <a:ext cx="1614054" cy="2876901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Graphic 32" descr="Tree With Roots outline">
            <a:extLst>
              <a:ext uri="{FF2B5EF4-FFF2-40B4-BE49-F238E27FC236}">
                <a16:creationId xmlns:a16="http://schemas.microsoft.com/office/drawing/2014/main" id="{FB9839D3-24BB-1773-EBF5-8ABC6237D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2381" y="2135329"/>
            <a:ext cx="1127415" cy="1127415"/>
          </a:xfrm>
          <a:prstGeom prst="rect">
            <a:avLst/>
          </a:prstGeom>
        </p:spPr>
      </p:pic>
      <p:pic>
        <p:nvPicPr>
          <p:cNvPr id="35" name="Graphic 34" descr="Body builder with solid fill">
            <a:extLst>
              <a:ext uri="{FF2B5EF4-FFF2-40B4-BE49-F238E27FC236}">
                <a16:creationId xmlns:a16="http://schemas.microsoft.com/office/drawing/2014/main" id="{03551E5D-9876-4D83-4E5E-32FF26D37E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03272" y="2072986"/>
            <a:ext cx="1099704" cy="988446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863F8A3-BA9E-225E-AF9C-81C78B8D62EC}"/>
              </a:ext>
            </a:extLst>
          </p:cNvPr>
          <p:cNvSpPr/>
          <p:nvPr/>
        </p:nvSpPr>
        <p:spPr>
          <a:xfrm>
            <a:off x="2631152" y="2325657"/>
            <a:ext cx="1194955" cy="5334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D7663B5-8C59-3111-CCAC-A4FCDDA3E16D}"/>
              </a:ext>
            </a:extLst>
          </p:cNvPr>
          <p:cNvSpPr/>
          <p:nvPr/>
        </p:nvSpPr>
        <p:spPr>
          <a:xfrm>
            <a:off x="6649488" y="2356138"/>
            <a:ext cx="1194955" cy="5334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FFD3C75-4841-B279-0FED-4B84276C7BD0}"/>
              </a:ext>
            </a:extLst>
          </p:cNvPr>
          <p:cNvSpPr txBox="1"/>
          <p:nvPr/>
        </p:nvSpPr>
        <p:spPr>
          <a:xfrm>
            <a:off x="1767321" y="1863835"/>
            <a:ext cx="2319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ucida Calligraphy" panose="03010101010101010101" pitchFamily="66" charset="0"/>
              </a:rPr>
              <a:t>Clean Earth Wipes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451ABA-8FB4-D02C-019F-76305105EECA}"/>
              </a:ext>
            </a:extLst>
          </p:cNvPr>
          <p:cNvSpPr txBox="1"/>
          <p:nvPr/>
        </p:nvSpPr>
        <p:spPr>
          <a:xfrm>
            <a:off x="2133307" y="3048046"/>
            <a:ext cx="22335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Lucida Calligraphy" panose="03010101010101010101" pitchFamily="66" charset="0"/>
              </a:rPr>
              <a:t>100% Good for the Planet!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8575EF4-2D97-750C-5BBF-8B0285028AA3}"/>
              </a:ext>
            </a:extLst>
          </p:cNvPr>
          <p:cNvSpPr txBox="1"/>
          <p:nvPr/>
        </p:nvSpPr>
        <p:spPr>
          <a:xfrm>
            <a:off x="5403272" y="1869514"/>
            <a:ext cx="2730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tencil" panose="040409050D0802020404" pitchFamily="82" charset="0"/>
              </a:rPr>
              <a:t>Super Tough Muscle Wipes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B88E50C-CB1D-6BF6-9F1A-246A5F980501}"/>
              </a:ext>
            </a:extLst>
          </p:cNvPr>
          <p:cNvSpPr txBox="1"/>
          <p:nvPr/>
        </p:nvSpPr>
        <p:spPr>
          <a:xfrm>
            <a:off x="5986584" y="3021923"/>
            <a:ext cx="23657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Stencil" panose="040409050D0802020404" pitchFamily="82" charset="0"/>
              </a:rPr>
              <a:t>ONLY For Tough Mean Guys</a:t>
            </a:r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08888B3B-88F5-753E-F1D7-63F09145828C}"/>
              </a:ext>
            </a:extLst>
          </p:cNvPr>
          <p:cNvSpPr/>
          <p:nvPr/>
        </p:nvSpPr>
        <p:spPr>
          <a:xfrm rot="12588668">
            <a:off x="1365422" y="3352300"/>
            <a:ext cx="943047" cy="759030"/>
          </a:xfrm>
          <a:prstGeom prst="triangle">
            <a:avLst>
              <a:gd name="adj" fmla="val 16231"/>
            </a:avLst>
          </a:prstGeom>
          <a:solidFill>
            <a:schemeClr val="accent5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CDF6060-58EB-CC5C-A9C8-92C73C9CDA12}"/>
              </a:ext>
            </a:extLst>
          </p:cNvPr>
          <p:cNvSpPr/>
          <p:nvPr/>
        </p:nvSpPr>
        <p:spPr>
          <a:xfrm>
            <a:off x="1767320" y="3650271"/>
            <a:ext cx="1243446" cy="73637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EB764FB-E373-23A2-6E37-5B1B694F1286}"/>
              </a:ext>
            </a:extLst>
          </p:cNvPr>
          <p:cNvSpPr txBox="1"/>
          <p:nvPr/>
        </p:nvSpPr>
        <p:spPr>
          <a:xfrm>
            <a:off x="1836945" y="3891835"/>
            <a:ext cx="11738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008 – 12 - 1234</a:t>
            </a: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D1BE2BDD-5046-D643-28A1-ACA7A2D5A5D3}"/>
              </a:ext>
            </a:extLst>
          </p:cNvPr>
          <p:cNvSpPr/>
          <p:nvPr/>
        </p:nvSpPr>
        <p:spPr>
          <a:xfrm rot="12588668">
            <a:off x="5731338" y="3365623"/>
            <a:ext cx="943047" cy="759030"/>
          </a:xfrm>
          <a:prstGeom prst="triangle">
            <a:avLst>
              <a:gd name="adj" fmla="val 16231"/>
            </a:avLst>
          </a:prstGeom>
          <a:solidFill>
            <a:schemeClr val="accent5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A32E790-E47B-79DA-2700-CCB52DBA8C6C}"/>
              </a:ext>
            </a:extLst>
          </p:cNvPr>
          <p:cNvSpPr/>
          <p:nvPr/>
        </p:nvSpPr>
        <p:spPr>
          <a:xfrm>
            <a:off x="6133236" y="3663594"/>
            <a:ext cx="1243446" cy="73637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98C0F2F-8DD7-64B5-DA26-4E570FB58179}"/>
              </a:ext>
            </a:extLst>
          </p:cNvPr>
          <p:cNvSpPr txBox="1"/>
          <p:nvPr/>
        </p:nvSpPr>
        <p:spPr>
          <a:xfrm>
            <a:off x="6202861" y="3905158"/>
            <a:ext cx="13620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008 – 12 - 4567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68283AF-5A43-FF3C-E7CE-04509BEC4FBD}"/>
              </a:ext>
            </a:extLst>
          </p:cNvPr>
          <p:cNvSpPr/>
          <p:nvPr/>
        </p:nvSpPr>
        <p:spPr>
          <a:xfrm>
            <a:off x="1836945" y="3891835"/>
            <a:ext cx="682851" cy="294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50811A5-66AC-837D-CF86-5F7B5E196EC5}"/>
              </a:ext>
            </a:extLst>
          </p:cNvPr>
          <p:cNvSpPr/>
          <p:nvPr/>
        </p:nvSpPr>
        <p:spPr>
          <a:xfrm>
            <a:off x="6201048" y="3894685"/>
            <a:ext cx="682851" cy="294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1117784-151C-453C-F78D-1F5BAC948AC4}"/>
              </a:ext>
            </a:extLst>
          </p:cNvPr>
          <p:cNvCxnSpPr>
            <a:cxnSpLocks/>
            <a:stCxn id="48" idx="2"/>
          </p:cNvCxnSpPr>
          <p:nvPr/>
        </p:nvCxnSpPr>
        <p:spPr>
          <a:xfrm flipH="1">
            <a:off x="5256760" y="4031781"/>
            <a:ext cx="822960" cy="3681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51CD056-A794-FBAE-4104-2280324A795E}"/>
              </a:ext>
            </a:extLst>
          </p:cNvPr>
          <p:cNvCxnSpPr>
            <a:cxnSpLocks/>
          </p:cNvCxnSpPr>
          <p:nvPr/>
        </p:nvCxnSpPr>
        <p:spPr>
          <a:xfrm>
            <a:off x="3010766" y="4003870"/>
            <a:ext cx="990756" cy="3827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B3ACF3CC-4172-305C-E33D-6E5CB5E3B96C}"/>
              </a:ext>
            </a:extLst>
          </p:cNvPr>
          <p:cNvSpPr txBox="1"/>
          <p:nvPr/>
        </p:nvSpPr>
        <p:spPr>
          <a:xfrm>
            <a:off x="3946565" y="4432467"/>
            <a:ext cx="1567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rla" pitchFamily="2" charset="0"/>
              </a:rPr>
              <a:t>Same Formula</a:t>
            </a:r>
          </a:p>
        </p:txBody>
      </p:sp>
      <p:grpSp>
        <p:nvGrpSpPr>
          <p:cNvPr id="61" name="Google Shape;1093;p49">
            <a:extLst>
              <a:ext uri="{FF2B5EF4-FFF2-40B4-BE49-F238E27FC236}">
                <a16:creationId xmlns:a16="http://schemas.microsoft.com/office/drawing/2014/main" id="{B7695145-DF0E-CE86-A5DC-5DA18440BCD4}"/>
              </a:ext>
            </a:extLst>
          </p:cNvPr>
          <p:cNvGrpSpPr/>
          <p:nvPr/>
        </p:nvGrpSpPr>
        <p:grpSpPr>
          <a:xfrm>
            <a:off x="349646" y="185278"/>
            <a:ext cx="1619490" cy="1532532"/>
            <a:chOff x="4799952" y="856995"/>
            <a:chExt cx="3718298" cy="3756180"/>
          </a:xfrm>
        </p:grpSpPr>
        <p:sp>
          <p:nvSpPr>
            <p:cNvPr id="62" name="Google Shape;1094;p49">
              <a:extLst>
                <a:ext uri="{FF2B5EF4-FFF2-40B4-BE49-F238E27FC236}">
                  <a16:creationId xmlns:a16="http://schemas.microsoft.com/office/drawing/2014/main" id="{ADFC307C-CE8B-1F10-D827-CCDAD2FD9A94}"/>
                </a:ext>
              </a:extLst>
            </p:cNvPr>
            <p:cNvSpPr/>
            <p:nvPr/>
          </p:nvSpPr>
          <p:spPr>
            <a:xfrm>
              <a:off x="4844450" y="978975"/>
              <a:ext cx="3673800" cy="36342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" name="Google Shape;1095;p49">
              <a:extLst>
                <a:ext uri="{FF2B5EF4-FFF2-40B4-BE49-F238E27FC236}">
                  <a16:creationId xmlns:a16="http://schemas.microsoft.com/office/drawing/2014/main" id="{45631181-19B0-B6D5-1752-3056AAF6B8D8}"/>
                </a:ext>
              </a:extLst>
            </p:cNvPr>
            <p:cNvGrpSpPr/>
            <p:nvPr/>
          </p:nvGrpSpPr>
          <p:grpSpPr>
            <a:xfrm>
              <a:off x="4799952" y="856995"/>
              <a:ext cx="3674100" cy="3616200"/>
              <a:chOff x="4799952" y="856995"/>
              <a:chExt cx="3674100" cy="3616200"/>
            </a:xfrm>
          </p:grpSpPr>
          <p:sp>
            <p:nvSpPr>
              <p:cNvPr id="640" name="Google Shape;1096;p49">
                <a:extLst>
                  <a:ext uri="{FF2B5EF4-FFF2-40B4-BE49-F238E27FC236}">
                    <a16:creationId xmlns:a16="http://schemas.microsoft.com/office/drawing/2014/main" id="{F634AF87-9430-C936-91C5-23D89C0CBDB8}"/>
                  </a:ext>
                </a:extLst>
              </p:cNvPr>
              <p:cNvSpPr/>
              <p:nvPr/>
            </p:nvSpPr>
            <p:spPr>
              <a:xfrm>
                <a:off x="4799952" y="856995"/>
                <a:ext cx="3673800" cy="36162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cxnSp>
            <p:nvCxnSpPr>
              <p:cNvPr id="641" name="Google Shape;1097;p49">
                <a:extLst>
                  <a:ext uri="{FF2B5EF4-FFF2-40B4-BE49-F238E27FC236}">
                    <a16:creationId xmlns:a16="http://schemas.microsoft.com/office/drawing/2014/main" id="{F2CCD7C9-A13A-E706-2BA9-DAE64A08C672}"/>
                  </a:ext>
                </a:extLst>
              </p:cNvPr>
              <p:cNvCxnSpPr/>
              <p:nvPr/>
            </p:nvCxnSpPr>
            <p:spPr>
              <a:xfrm>
                <a:off x="4799952" y="1302769"/>
                <a:ext cx="36741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642" name="Google Shape;1098;p49">
                <a:extLst>
                  <a:ext uri="{FF2B5EF4-FFF2-40B4-BE49-F238E27FC236}">
                    <a16:creationId xmlns:a16="http://schemas.microsoft.com/office/drawing/2014/main" id="{2A02750E-D266-611A-E0D0-B44CEEB7DA0F}"/>
                  </a:ext>
                </a:extLst>
              </p:cNvPr>
              <p:cNvGrpSpPr/>
              <p:nvPr/>
            </p:nvGrpSpPr>
            <p:grpSpPr>
              <a:xfrm>
                <a:off x="7492324" y="978977"/>
                <a:ext cx="845101" cy="183000"/>
                <a:chOff x="1605849" y="363963"/>
                <a:chExt cx="845101" cy="183000"/>
              </a:xfrm>
            </p:grpSpPr>
            <p:sp>
              <p:nvSpPr>
                <p:cNvPr id="643" name="Google Shape;1099;p49">
                  <a:extLst>
                    <a:ext uri="{FF2B5EF4-FFF2-40B4-BE49-F238E27FC236}">
                      <a16:creationId xmlns:a16="http://schemas.microsoft.com/office/drawing/2014/main" id="{DEB4F974-D499-37F2-7E4B-83F95016EBF7}"/>
                    </a:ext>
                  </a:extLst>
                </p:cNvPr>
                <p:cNvSpPr/>
                <p:nvPr/>
              </p:nvSpPr>
              <p:spPr>
                <a:xfrm>
                  <a:off x="1951450" y="367563"/>
                  <a:ext cx="179400" cy="179400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44" name="Google Shape;1100;p49">
                  <a:extLst>
                    <a:ext uri="{FF2B5EF4-FFF2-40B4-BE49-F238E27FC236}">
                      <a16:creationId xmlns:a16="http://schemas.microsoft.com/office/drawing/2014/main" id="{880DC49A-D794-5260-12B5-4575BBF0E4C8}"/>
                    </a:ext>
                  </a:extLst>
                </p:cNvPr>
                <p:cNvGrpSpPr/>
                <p:nvPr/>
              </p:nvGrpSpPr>
              <p:grpSpPr>
                <a:xfrm>
                  <a:off x="2267950" y="363963"/>
                  <a:ext cx="183000" cy="183000"/>
                  <a:chOff x="8225400" y="367488"/>
                  <a:chExt cx="183000" cy="183000"/>
                </a:xfrm>
              </p:grpSpPr>
              <p:cxnSp>
                <p:nvCxnSpPr>
                  <p:cNvPr id="668" name="Google Shape;1101;p49">
                    <a:extLst>
                      <a:ext uri="{FF2B5EF4-FFF2-40B4-BE49-F238E27FC236}">
                        <a16:creationId xmlns:a16="http://schemas.microsoft.com/office/drawing/2014/main" id="{7C59AC9E-F0C5-008C-FDC7-D8D44C8CD405}"/>
                      </a:ext>
                    </a:extLst>
                  </p:cNvPr>
                  <p:cNvCxnSpPr/>
                  <p:nvPr/>
                </p:nvCxnSpPr>
                <p:spPr>
                  <a:xfrm>
                    <a:off x="8225400" y="367488"/>
                    <a:ext cx="183000" cy="18300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69" name="Google Shape;1102;p49">
                    <a:extLst>
                      <a:ext uri="{FF2B5EF4-FFF2-40B4-BE49-F238E27FC236}">
                        <a16:creationId xmlns:a16="http://schemas.microsoft.com/office/drawing/2014/main" id="{3FDBB684-32BD-72A9-6B34-73EFFDF709AD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8225400" y="367488"/>
                    <a:ext cx="183000" cy="18300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cxnSp>
              <p:nvCxnSpPr>
                <p:cNvPr id="667" name="Google Shape;1103;p49">
                  <a:extLst>
                    <a:ext uri="{FF2B5EF4-FFF2-40B4-BE49-F238E27FC236}">
                      <a16:creationId xmlns:a16="http://schemas.microsoft.com/office/drawing/2014/main" id="{72714388-B89F-F01F-2D7D-17BD9BB98136}"/>
                    </a:ext>
                  </a:extLst>
                </p:cNvPr>
                <p:cNvCxnSpPr/>
                <p:nvPr/>
              </p:nvCxnSpPr>
              <p:spPr>
                <a:xfrm>
                  <a:off x="1605849" y="546963"/>
                  <a:ext cx="2085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670" name="Google Shape;837;p40">
            <a:extLst>
              <a:ext uri="{FF2B5EF4-FFF2-40B4-BE49-F238E27FC236}">
                <a16:creationId xmlns:a16="http://schemas.microsoft.com/office/drawing/2014/main" id="{D3837C20-2F76-7D5C-0EA5-6A784812110E}"/>
              </a:ext>
            </a:extLst>
          </p:cNvPr>
          <p:cNvSpPr txBox="1">
            <a:spLocks/>
          </p:cNvSpPr>
          <p:nvPr/>
        </p:nvSpPr>
        <p:spPr>
          <a:xfrm>
            <a:off x="-111741" y="429041"/>
            <a:ext cx="2522881" cy="35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 Black"/>
              <a:buNone/>
              <a:defRPr sz="3500" b="0" i="0" u="none" strike="noStrike" cap="none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1600" dirty="0">
                <a:solidFill>
                  <a:srgbClr val="FF0000"/>
                </a:solidFill>
                <a:latin typeface="Aptos Black" panose="020B0004020202020204" pitchFamily="34" charset="0"/>
              </a:rPr>
              <a:t>*BENEFIT *</a:t>
            </a:r>
          </a:p>
        </p:txBody>
      </p:sp>
      <p:sp>
        <p:nvSpPr>
          <p:cNvPr id="671" name="Google Shape;501;p31">
            <a:extLst>
              <a:ext uri="{FF2B5EF4-FFF2-40B4-BE49-F238E27FC236}">
                <a16:creationId xmlns:a16="http://schemas.microsoft.com/office/drawing/2014/main" id="{7D70CB56-78E1-1F7F-099C-A97EA3807ECD}"/>
              </a:ext>
            </a:extLst>
          </p:cNvPr>
          <p:cNvSpPr txBox="1">
            <a:spLocks/>
          </p:cNvSpPr>
          <p:nvPr/>
        </p:nvSpPr>
        <p:spPr>
          <a:xfrm>
            <a:off x="368896" y="799709"/>
            <a:ext cx="1540745" cy="8231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rgbClr val="FF0000"/>
                </a:solidFill>
                <a:latin typeface="Karla" pitchFamily="2" charset="0"/>
              </a:rPr>
              <a:t>Knowledge is buying power</a:t>
            </a:r>
          </a:p>
        </p:txBody>
      </p:sp>
    </p:spTree>
    <p:extLst>
      <p:ext uri="{BB962C8B-B14F-4D97-AF65-F5344CB8AC3E}">
        <p14:creationId xmlns:p14="http://schemas.microsoft.com/office/powerpoint/2010/main" val="3043292237"/>
      </p:ext>
    </p:extLst>
  </p:cSld>
  <p:clrMapOvr>
    <a:masterClrMapping/>
  </p:clrMapOvr>
</p:sld>
</file>

<file path=ppt/theme/theme1.xml><?xml version="1.0" encoding="utf-8"?>
<a:theme xmlns:a="http://schemas.openxmlformats.org/drawingml/2006/main" name="Soft Colors UI Design for Agencies Blue Variant by Slidesgo">
  <a:themeElements>
    <a:clrScheme name="Simple Light">
      <a:dk1>
        <a:srgbClr val="000000"/>
      </a:dk1>
      <a:lt1>
        <a:srgbClr val="E1EFF3"/>
      </a:lt1>
      <a:dk2>
        <a:srgbClr val="B9CAD1"/>
      </a:dk2>
      <a:lt2>
        <a:srgbClr val="CDE9BE"/>
      </a:lt2>
      <a:accent1>
        <a:srgbClr val="DF855F"/>
      </a:accent1>
      <a:accent2>
        <a:srgbClr val="FAB8E0"/>
      </a:accent2>
      <a:accent3>
        <a:srgbClr val="AFA0D6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6541</TotalTime>
  <Words>1889</Words>
  <Application>Microsoft Office PowerPoint</Application>
  <PresentationFormat>On-screen Show (16:9)</PresentationFormat>
  <Paragraphs>290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Aptos Display</vt:lpstr>
      <vt:lpstr>Karla</vt:lpstr>
      <vt:lpstr>Wingdings</vt:lpstr>
      <vt:lpstr>Arial</vt:lpstr>
      <vt:lpstr>Aptos Black</vt:lpstr>
      <vt:lpstr>Bebas Neue</vt:lpstr>
      <vt:lpstr>Rubik Black</vt:lpstr>
      <vt:lpstr>Lucida Calligraphy</vt:lpstr>
      <vt:lpstr>Stencil</vt:lpstr>
      <vt:lpstr>Soft Colors UI Design for Agencies Blue Variant by Slidesgo</vt:lpstr>
      <vt:lpstr>How it Works: Pesticide Registration in Maine</vt:lpstr>
      <vt:lpstr>BPC Product Registration</vt:lpstr>
      <vt:lpstr>FIFRA Federal Insecticide, Fungicide, and Rodenticide Act</vt:lpstr>
      <vt:lpstr>Why is this information important for applicators?</vt:lpstr>
      <vt:lpstr>Maine Registration Types</vt:lpstr>
      <vt:lpstr>Most Common Registration Types</vt:lpstr>
      <vt:lpstr>Section 3 – EPA Registered</vt:lpstr>
      <vt:lpstr>EPA Registration Numbers</vt:lpstr>
      <vt:lpstr>EPA Registration Numbers</vt:lpstr>
      <vt:lpstr>Path to Registration</vt:lpstr>
      <vt:lpstr>Maine  Registration</vt:lpstr>
      <vt:lpstr>Adjuvants</vt:lpstr>
      <vt:lpstr>Path to Registration</vt:lpstr>
      <vt:lpstr>Section 25(b) – Minimum Risk</vt:lpstr>
      <vt:lpstr>EPA 6 Conditions</vt:lpstr>
      <vt:lpstr>Path to Registration</vt:lpstr>
      <vt:lpstr>Less Common Registration Types</vt:lpstr>
      <vt:lpstr>2(ee) – Supplemental Labeling</vt:lpstr>
      <vt:lpstr>Exemptions</vt:lpstr>
      <vt:lpstr>24(c) – Special Local Needs</vt:lpstr>
      <vt:lpstr>Path to Registration</vt:lpstr>
      <vt:lpstr>Active SLNs</vt:lpstr>
      <vt:lpstr>Section 18 – Emergency Use</vt:lpstr>
      <vt:lpstr>Types of Emergencies</vt:lpstr>
      <vt:lpstr>Summary</vt:lpstr>
      <vt:lpstr>Key Takeaways</vt:lpstr>
      <vt:lpstr>Resources and Information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Vacchiano, Julia</dc:creator>
  <cp:lastModifiedBy>Vacchiano, Julia</cp:lastModifiedBy>
  <cp:revision>2</cp:revision>
  <dcterms:modified xsi:type="dcterms:W3CDTF">2026-03-03T15:03:45Z</dcterms:modified>
</cp:coreProperties>
</file>